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5">
  <p:sldMasterIdLst>
    <p:sldMasterId id="2147483648" r:id="rId1"/>
    <p:sldMasterId id="2147483710" r:id="rId2"/>
  </p:sldMasterIdLst>
  <p:notesMasterIdLst>
    <p:notesMasterId r:id="rId25"/>
  </p:notesMasterIdLst>
  <p:sldIdLst>
    <p:sldId id="358" r:id="rId3"/>
    <p:sldId id="371" r:id="rId4"/>
    <p:sldId id="369" r:id="rId5"/>
    <p:sldId id="370" r:id="rId6"/>
    <p:sldId id="373" r:id="rId7"/>
    <p:sldId id="367" r:id="rId8"/>
    <p:sldId id="354" r:id="rId9"/>
    <p:sldId id="355" r:id="rId10"/>
    <p:sldId id="356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72" r:id="rId19"/>
    <p:sldId id="375" r:id="rId20"/>
    <p:sldId id="376" r:id="rId21"/>
    <p:sldId id="374" r:id="rId22"/>
    <p:sldId id="368" r:id="rId23"/>
    <p:sldId id="377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E02"/>
    <a:srgbClr val="49CB40"/>
    <a:srgbClr val="1F90CC"/>
    <a:srgbClr val="9013FE"/>
    <a:srgbClr val="C40D1E"/>
    <a:srgbClr val="434343"/>
    <a:srgbClr val="FFFFFF"/>
    <a:srgbClr val="C50E1F"/>
    <a:srgbClr val="B2B2B2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8"/>
    <p:restoredTop sz="78824" autoAdjust="0"/>
  </p:normalViewPr>
  <p:slideViewPr>
    <p:cSldViewPr snapToGrid="0" snapToObjects="1">
      <p:cViewPr varScale="1">
        <p:scale>
          <a:sx n="62" d="100"/>
          <a:sy n="62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23.03.2026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86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Spatial overview of the Technical annual production potential Kg /(km2</a:t>
            </a:r>
            <a:r>
              <a:rPr lang="de-DE" dirty="0"/>
              <a:t>*</a:t>
            </a:r>
            <a:r>
              <a:rPr lang="de-DE" dirty="0" err="1"/>
              <a:t>year</a:t>
            </a:r>
            <a:r>
              <a:rPr lang="de-DE" dirty="0"/>
              <a:t>) </a:t>
            </a:r>
          </a:p>
          <a:p>
            <a:r>
              <a:rPr lang="de-DE" dirty="0"/>
              <a:t>Algeria : Hydrogen production potential from PV </a:t>
            </a:r>
            <a:r>
              <a:rPr lang="de-DE" dirty="0" err="1"/>
              <a:t>electricty</a:t>
            </a:r>
            <a:r>
              <a:rPr lang="de-DE" dirty="0"/>
              <a:t> (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ratio</a:t>
            </a:r>
            <a:r>
              <a:rPr lang="de-DE" dirty="0"/>
              <a:t> 1.5)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Algeria : Hydrogen production potential from onshore wind </a:t>
            </a:r>
            <a:r>
              <a:rPr lang="de-DE" dirty="0" err="1"/>
              <a:t>electricty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96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Algeria: Hydrogen Exporter through European Agreement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</a:t>
            </a:r>
          </a:p>
          <a:p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Commission (hydrogen import strategy &amp; partnerships) </a:t>
            </a:r>
          </a:p>
          <a:p>
            <a:pPr marL="285750" indent="-285750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GIZ – Algeria–Germany Energy Partnership reports </a:t>
            </a:r>
          </a:p>
          <a:p>
            <a:pPr marL="285750" indent="-285750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Desert Energy (hydrogen potential studies in North Africa) </a:t>
            </a:r>
          </a:p>
          <a:p>
            <a:pPr marL="285750" indent="-285750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Energy Agency – hydrogen market outlooks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70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Locations: Ain Temouchent (coastal) &amp; Laghouat (Sahara)</a:t>
            </a:r>
          </a:p>
          <a:p>
            <a:r>
              <a:rPr lang="en-US" dirty="0"/>
              <a:t>Site Selection: Based on renewable potential, water availability, and infrastructure</a:t>
            </a:r>
          </a:p>
          <a:p>
            <a:r>
              <a:rPr lang="en-US" dirty="0"/>
              <a:t>Wind Power: Vestas 4.2 MW turbines; output depends on wind speed &amp; efficiency</a:t>
            </a:r>
          </a:p>
          <a:p>
            <a:r>
              <a:rPr lang="en-US" dirty="0"/>
              <a:t>Solar PV: 250 W panels; output depends on irradiance and temperature</a:t>
            </a:r>
          </a:p>
          <a:p>
            <a:r>
              <a:rPr lang="en-US" dirty="0"/>
              <a:t>Electrolyzer &amp; Fuel Cell: 0.7 kg H₂/kWh; fuel cell 50 % efficiency; minimum 10 % load</a:t>
            </a:r>
          </a:p>
          <a:p>
            <a:r>
              <a:rPr lang="en-US" dirty="0"/>
              <a:t>Battery Storage: 90 % round-trip efficiency for reliability</a:t>
            </a:r>
          </a:p>
          <a:p>
            <a:r>
              <a:rPr lang="en-US" dirty="0"/>
              <a:t>Economics: Hydrogen export $3/kg; electricity $36/MWh</a:t>
            </a:r>
          </a:p>
          <a:p>
            <a:r>
              <a:rPr lang="en-US" dirty="0"/>
              <a:t>Modeling: Hourly 2023 NASA POWER data; implemented in Julia + JuMP; solved with </a:t>
            </a:r>
            <a:r>
              <a:rPr lang="en-US" dirty="0" err="1"/>
              <a:t>HiGHS</a:t>
            </a:r>
            <a:endParaRPr lang="en-US" dirty="0"/>
          </a:p>
          <a:p>
            <a:r>
              <a:rPr lang="en-US" dirty="0"/>
              <a:t>Objective: Assess technical feasibility and economic potential of renewable hydrogen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71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5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-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3">
            <a:extLst>
              <a:ext uri="{FF2B5EF4-FFF2-40B4-BE49-F238E27FC236}">
                <a16:creationId xmlns:a16="http://schemas.microsoft.com/office/drawing/2014/main" id="{9A036687-F2BF-7B4C-A352-6E1D355D12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6479" y="1260572"/>
            <a:ext cx="8885359" cy="3273604"/>
          </a:xfrm>
          <a:custGeom>
            <a:avLst/>
            <a:gdLst>
              <a:gd name="connsiteX0" fmla="*/ 0 w 8328660"/>
              <a:gd name="connsiteY0" fmla="*/ 0 h 3143274"/>
              <a:gd name="connsiteX1" fmla="*/ 8328660 w 8328660"/>
              <a:gd name="connsiteY1" fmla="*/ 0 h 3143274"/>
              <a:gd name="connsiteX2" fmla="*/ 8328660 w 8328660"/>
              <a:gd name="connsiteY2" fmla="*/ 3143274 h 3143274"/>
              <a:gd name="connsiteX3" fmla="*/ 0 w 8328660"/>
              <a:gd name="connsiteY3" fmla="*/ 3143274 h 3143274"/>
              <a:gd name="connsiteX4" fmla="*/ 0 w 8328660"/>
              <a:gd name="connsiteY4" fmla="*/ 0 h 3143274"/>
              <a:gd name="connsiteX0" fmla="*/ 0 w 8336280"/>
              <a:gd name="connsiteY0" fmla="*/ 601980 h 3745254"/>
              <a:gd name="connsiteX1" fmla="*/ 8336280 w 8336280"/>
              <a:gd name="connsiteY1" fmla="*/ 0 h 3745254"/>
              <a:gd name="connsiteX2" fmla="*/ 8328660 w 8336280"/>
              <a:gd name="connsiteY2" fmla="*/ 3745254 h 3745254"/>
              <a:gd name="connsiteX3" fmla="*/ 0 w 8336280"/>
              <a:gd name="connsiteY3" fmla="*/ 3745254 h 3745254"/>
              <a:gd name="connsiteX4" fmla="*/ 0 w 8336280"/>
              <a:gd name="connsiteY4" fmla="*/ 601980 h 3745254"/>
              <a:gd name="connsiteX0" fmla="*/ 0 w 8336280"/>
              <a:gd name="connsiteY0" fmla="*/ 601980 h 3745254"/>
              <a:gd name="connsiteX1" fmla="*/ 8336280 w 8336280"/>
              <a:gd name="connsiteY1" fmla="*/ 0 h 3745254"/>
              <a:gd name="connsiteX2" fmla="*/ 8321040 w 8336280"/>
              <a:gd name="connsiteY2" fmla="*/ 3242334 h 3745254"/>
              <a:gd name="connsiteX3" fmla="*/ 0 w 8336280"/>
              <a:gd name="connsiteY3" fmla="*/ 3745254 h 3745254"/>
              <a:gd name="connsiteX4" fmla="*/ 0 w 8336280"/>
              <a:gd name="connsiteY4" fmla="*/ 601980 h 3745254"/>
              <a:gd name="connsiteX0" fmla="*/ 0 w 8336280"/>
              <a:gd name="connsiteY0" fmla="*/ 286029 h 3429303"/>
              <a:gd name="connsiteX1" fmla="*/ 8336280 w 8336280"/>
              <a:gd name="connsiteY1" fmla="*/ 0 h 3429303"/>
              <a:gd name="connsiteX2" fmla="*/ 8321040 w 8336280"/>
              <a:gd name="connsiteY2" fmla="*/ 2926383 h 3429303"/>
              <a:gd name="connsiteX3" fmla="*/ 0 w 8336280"/>
              <a:gd name="connsiteY3" fmla="*/ 3429303 h 3429303"/>
              <a:gd name="connsiteX4" fmla="*/ 0 w 8336280"/>
              <a:gd name="connsiteY4" fmla="*/ 286029 h 3429303"/>
              <a:gd name="connsiteX0" fmla="*/ 0 w 8339997"/>
              <a:gd name="connsiteY0" fmla="*/ 312049 h 3429303"/>
              <a:gd name="connsiteX1" fmla="*/ 8339997 w 8339997"/>
              <a:gd name="connsiteY1" fmla="*/ 0 h 3429303"/>
              <a:gd name="connsiteX2" fmla="*/ 8324757 w 8339997"/>
              <a:gd name="connsiteY2" fmla="*/ 2926383 h 3429303"/>
              <a:gd name="connsiteX3" fmla="*/ 3717 w 8339997"/>
              <a:gd name="connsiteY3" fmla="*/ 3429303 h 3429303"/>
              <a:gd name="connsiteX4" fmla="*/ 0 w 8339997"/>
              <a:gd name="connsiteY4" fmla="*/ 312049 h 3429303"/>
              <a:gd name="connsiteX0" fmla="*/ 0 w 8343172"/>
              <a:gd name="connsiteY0" fmla="*/ 305699 h 3429303"/>
              <a:gd name="connsiteX1" fmla="*/ 8343172 w 8343172"/>
              <a:gd name="connsiteY1" fmla="*/ 0 h 3429303"/>
              <a:gd name="connsiteX2" fmla="*/ 8327932 w 8343172"/>
              <a:gd name="connsiteY2" fmla="*/ 2926383 h 3429303"/>
              <a:gd name="connsiteX3" fmla="*/ 6892 w 8343172"/>
              <a:gd name="connsiteY3" fmla="*/ 3429303 h 3429303"/>
              <a:gd name="connsiteX4" fmla="*/ 0 w 8343172"/>
              <a:gd name="connsiteY4" fmla="*/ 305699 h 3429303"/>
              <a:gd name="connsiteX0" fmla="*/ 0 w 8349522"/>
              <a:gd name="connsiteY0" fmla="*/ 308874 h 3429303"/>
              <a:gd name="connsiteX1" fmla="*/ 8349522 w 8349522"/>
              <a:gd name="connsiteY1" fmla="*/ 0 h 3429303"/>
              <a:gd name="connsiteX2" fmla="*/ 8334282 w 8349522"/>
              <a:gd name="connsiteY2" fmla="*/ 2926383 h 3429303"/>
              <a:gd name="connsiteX3" fmla="*/ 13242 w 8349522"/>
              <a:gd name="connsiteY3" fmla="*/ 3429303 h 3429303"/>
              <a:gd name="connsiteX4" fmla="*/ 0 w 8349522"/>
              <a:gd name="connsiteY4" fmla="*/ 308874 h 3429303"/>
              <a:gd name="connsiteX0" fmla="*/ 0 w 8352697"/>
              <a:gd name="connsiteY0" fmla="*/ 312049 h 3429303"/>
              <a:gd name="connsiteX1" fmla="*/ 8352697 w 8352697"/>
              <a:gd name="connsiteY1" fmla="*/ 0 h 3429303"/>
              <a:gd name="connsiteX2" fmla="*/ 8337457 w 8352697"/>
              <a:gd name="connsiteY2" fmla="*/ 2926383 h 3429303"/>
              <a:gd name="connsiteX3" fmla="*/ 16417 w 8352697"/>
              <a:gd name="connsiteY3" fmla="*/ 3429303 h 3429303"/>
              <a:gd name="connsiteX4" fmla="*/ 0 w 8352697"/>
              <a:gd name="connsiteY4" fmla="*/ 312049 h 3429303"/>
              <a:gd name="connsiteX0" fmla="*/ 0 w 8349522"/>
              <a:gd name="connsiteY0" fmla="*/ 302524 h 3429303"/>
              <a:gd name="connsiteX1" fmla="*/ 8349522 w 8349522"/>
              <a:gd name="connsiteY1" fmla="*/ 0 h 3429303"/>
              <a:gd name="connsiteX2" fmla="*/ 8334282 w 8349522"/>
              <a:gd name="connsiteY2" fmla="*/ 2926383 h 3429303"/>
              <a:gd name="connsiteX3" fmla="*/ 13242 w 8349522"/>
              <a:gd name="connsiteY3" fmla="*/ 3429303 h 3429303"/>
              <a:gd name="connsiteX4" fmla="*/ 0 w 8349522"/>
              <a:gd name="connsiteY4" fmla="*/ 302524 h 3429303"/>
              <a:gd name="connsiteX0" fmla="*/ 0 w 8349522"/>
              <a:gd name="connsiteY0" fmla="*/ 302524 h 3226103"/>
              <a:gd name="connsiteX1" fmla="*/ 8349522 w 8349522"/>
              <a:gd name="connsiteY1" fmla="*/ 0 h 3226103"/>
              <a:gd name="connsiteX2" fmla="*/ 8334282 w 8349522"/>
              <a:gd name="connsiteY2" fmla="*/ 2926383 h 3226103"/>
              <a:gd name="connsiteX3" fmla="*/ 13242 w 8349522"/>
              <a:gd name="connsiteY3" fmla="*/ 3226103 h 3226103"/>
              <a:gd name="connsiteX4" fmla="*/ 0 w 8349522"/>
              <a:gd name="connsiteY4" fmla="*/ 302524 h 3226103"/>
              <a:gd name="connsiteX0" fmla="*/ 0 w 8883911"/>
              <a:gd name="connsiteY0" fmla="*/ 326274 h 3226103"/>
              <a:gd name="connsiteX1" fmla="*/ 8883911 w 8883911"/>
              <a:gd name="connsiteY1" fmla="*/ 0 h 3226103"/>
              <a:gd name="connsiteX2" fmla="*/ 8868671 w 8883911"/>
              <a:gd name="connsiteY2" fmla="*/ 2926383 h 3226103"/>
              <a:gd name="connsiteX3" fmla="*/ 547631 w 8883911"/>
              <a:gd name="connsiteY3" fmla="*/ 3226103 h 3226103"/>
              <a:gd name="connsiteX4" fmla="*/ 0 w 8883911"/>
              <a:gd name="connsiteY4" fmla="*/ 326274 h 3226103"/>
              <a:gd name="connsiteX0" fmla="*/ 0 w 8872036"/>
              <a:gd name="connsiteY0" fmla="*/ 326274 h 3226103"/>
              <a:gd name="connsiteX1" fmla="*/ 8872036 w 8872036"/>
              <a:gd name="connsiteY1" fmla="*/ 0 h 3226103"/>
              <a:gd name="connsiteX2" fmla="*/ 8856796 w 8872036"/>
              <a:gd name="connsiteY2" fmla="*/ 2926383 h 3226103"/>
              <a:gd name="connsiteX3" fmla="*/ 535756 w 8872036"/>
              <a:gd name="connsiteY3" fmla="*/ 3226103 h 3226103"/>
              <a:gd name="connsiteX4" fmla="*/ 0 w 8872036"/>
              <a:gd name="connsiteY4" fmla="*/ 326274 h 3226103"/>
              <a:gd name="connsiteX0" fmla="*/ 34357 w 8906393"/>
              <a:gd name="connsiteY0" fmla="*/ 326274 h 3273604"/>
              <a:gd name="connsiteX1" fmla="*/ 8906393 w 8906393"/>
              <a:gd name="connsiteY1" fmla="*/ 0 h 3273604"/>
              <a:gd name="connsiteX2" fmla="*/ 8891153 w 8906393"/>
              <a:gd name="connsiteY2" fmla="*/ 2926383 h 3273604"/>
              <a:gd name="connsiteX3" fmla="*/ 98 w 8906393"/>
              <a:gd name="connsiteY3" fmla="*/ 3273604 h 3273604"/>
              <a:gd name="connsiteX4" fmla="*/ 34357 w 8906393"/>
              <a:gd name="connsiteY4" fmla="*/ 326274 h 3273604"/>
              <a:gd name="connsiteX0" fmla="*/ 0 w 8907662"/>
              <a:gd name="connsiteY0" fmla="*/ 338149 h 3273604"/>
              <a:gd name="connsiteX1" fmla="*/ 8907662 w 8907662"/>
              <a:gd name="connsiteY1" fmla="*/ 0 h 3273604"/>
              <a:gd name="connsiteX2" fmla="*/ 8892422 w 8907662"/>
              <a:gd name="connsiteY2" fmla="*/ 2926383 h 3273604"/>
              <a:gd name="connsiteX3" fmla="*/ 1367 w 8907662"/>
              <a:gd name="connsiteY3" fmla="*/ 3273604 h 3273604"/>
              <a:gd name="connsiteX4" fmla="*/ 0 w 8907662"/>
              <a:gd name="connsiteY4" fmla="*/ 338149 h 3273604"/>
              <a:gd name="connsiteX0" fmla="*/ 0 w 8907662"/>
              <a:gd name="connsiteY0" fmla="*/ 338149 h 3273604"/>
              <a:gd name="connsiteX1" fmla="*/ 8907662 w 8907662"/>
              <a:gd name="connsiteY1" fmla="*/ 0 h 3273604"/>
              <a:gd name="connsiteX2" fmla="*/ 8892422 w 8907662"/>
              <a:gd name="connsiteY2" fmla="*/ 2926383 h 3273604"/>
              <a:gd name="connsiteX3" fmla="*/ 32591 w 8907662"/>
              <a:gd name="connsiteY3" fmla="*/ 3273604 h 3273604"/>
              <a:gd name="connsiteX4" fmla="*/ 0 w 8907662"/>
              <a:gd name="connsiteY4" fmla="*/ 338149 h 3273604"/>
              <a:gd name="connsiteX0" fmla="*/ 0 w 8885359"/>
              <a:gd name="connsiteY0" fmla="*/ 338149 h 3273604"/>
              <a:gd name="connsiteX1" fmla="*/ 8885359 w 8885359"/>
              <a:gd name="connsiteY1" fmla="*/ 0 h 3273604"/>
              <a:gd name="connsiteX2" fmla="*/ 8870119 w 8885359"/>
              <a:gd name="connsiteY2" fmla="*/ 2926383 h 3273604"/>
              <a:gd name="connsiteX3" fmla="*/ 10288 w 8885359"/>
              <a:gd name="connsiteY3" fmla="*/ 3273604 h 3273604"/>
              <a:gd name="connsiteX4" fmla="*/ 0 w 8885359"/>
              <a:gd name="connsiteY4" fmla="*/ 338149 h 327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5359" h="3273604">
                <a:moveTo>
                  <a:pt x="0" y="338149"/>
                </a:moveTo>
                <a:lnTo>
                  <a:pt x="8885359" y="0"/>
                </a:lnTo>
                <a:lnTo>
                  <a:pt x="8870119" y="2926383"/>
                </a:lnTo>
                <a:lnTo>
                  <a:pt x="10288" y="3273604"/>
                </a:lnTo>
                <a:cubicBezTo>
                  <a:pt x="7991" y="2232403"/>
                  <a:pt x="2297" y="1379350"/>
                  <a:pt x="0" y="338149"/>
                </a:cubicBezTo>
                <a:close/>
              </a:path>
            </a:pathLst>
          </a:custGeom>
          <a:solidFill>
            <a:srgbClr val="434343"/>
          </a:solidFill>
        </p:spPr>
        <p:txBody>
          <a:bodyPr lIns="576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Platzhalter: Bild Titelfolie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8C730E-B3F8-944F-8BC2-E236CE7245E4}"/>
              </a:ext>
            </a:extLst>
          </p:cNvPr>
          <p:cNvSpPr txBox="1"/>
          <p:nvPr userDrawn="1"/>
        </p:nvSpPr>
        <p:spPr>
          <a:xfrm>
            <a:off x="-2031023" y="2620375"/>
            <a:ext cx="2021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Platzhalterbild ersetzen:</a:t>
            </a:r>
            <a:b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löschen und durch neues Bild ersetzen &gt; über Bildformat &gt; Zuschneiden im Rahmen ggf. nachpositionieren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B17960-7FEA-3C44-9F5C-B38F41DF0CD3}"/>
              </a:ext>
            </a:extLst>
          </p:cNvPr>
          <p:cNvSpPr txBox="1"/>
          <p:nvPr userDrawn="1"/>
        </p:nvSpPr>
        <p:spPr>
          <a:xfrm>
            <a:off x="9903" y="-313433"/>
            <a:ext cx="1703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V1: Titelfolie mit Bild</a:t>
            </a:r>
          </a:p>
        </p:txBody>
      </p:sp>
    </p:spTree>
    <p:extLst>
      <p:ext uri="{BB962C8B-B14F-4D97-AF65-F5344CB8AC3E}">
        <p14:creationId xmlns:p14="http://schemas.microsoft.com/office/powerpoint/2010/main" val="275691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40704DC-2971-A248-9827-94150E3D8746}"/>
              </a:ext>
            </a:extLst>
          </p:cNvPr>
          <p:cNvSpPr txBox="1"/>
          <p:nvPr userDrawn="1"/>
        </p:nvSpPr>
        <p:spPr>
          <a:xfrm>
            <a:off x="9903" y="-313433"/>
            <a:ext cx="1703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V2: Titelfolie ohne Bild</a:t>
            </a:r>
          </a:p>
        </p:txBody>
      </p:sp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5FA8C39-046E-E34F-8E80-7B9D099D72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82400"/>
            <a:ext cx="3982945" cy="4093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8BAC5633-896E-0F44-8840-CC87B5BE70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B97D328-84F0-2C4A-BBAB-1E79CDFE9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66438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- Bild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9278302A-602E-374F-9D64-8FCFB4DC6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64399"/>
            <a:ext cx="3981600" cy="41112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7DD2921-214D-B547-93DD-EB9D2A99CC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6E90AC2-BC99-614A-AF4F-584EF9915C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327643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1F90CC"/>
              </a:gs>
              <a:gs pos="100000">
                <a:srgbClr val="49CB40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20A730-187A-274D-A0E6-8412686F8775}"/>
              </a:ext>
            </a:extLst>
          </p:cNvPr>
          <p:cNvSpPr txBox="1"/>
          <p:nvPr userDrawn="1"/>
        </p:nvSpPr>
        <p:spPr>
          <a:xfrm>
            <a:off x="12292755" y="5534561"/>
            <a:ext cx="3102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Titelseiten – Platzhalter für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Sublogo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ändern: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Direkt auf dieser Folie &gt; Bild anklicken &gt; Rechtsklick &gt; Bild einfügen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an Rahmen anpassen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anklicken &gt; Bildformat &gt; Zuschneiden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im Dropdown „Einpassen“ wählen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ggf. Bild nochmals neu positionieren </a:t>
            </a:r>
          </a:p>
        </p:txBody>
      </p: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1F90CC"/>
              </a:gs>
              <a:gs pos="100000">
                <a:srgbClr val="49CB40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27D4F0D-9351-B349-8187-43002862F183}"/>
              </a:ext>
            </a:extLst>
          </p:cNvPr>
          <p:cNvSpPr txBox="1"/>
          <p:nvPr userDrawn="1"/>
        </p:nvSpPr>
        <p:spPr>
          <a:xfrm>
            <a:off x="12292755" y="5612990"/>
            <a:ext cx="3102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Folgeseiten – Platzhalter für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Sublogo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ändern: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Folienmaster &gt; Nr. 2 bearbeiten &gt; Bild anklicken &gt; Rechtsklick &gt; Bild einfügen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an Rahmen anpassen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anklicken &gt; Bildformat &gt; Zuschneiden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im Dropdown „Einpassen“ wählen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ggf. Bild nochmals neu positionieren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1FA75A-4E02-534F-A661-8216932850DD}"/>
              </a:ext>
            </a:extLst>
          </p:cNvPr>
          <p:cNvSpPr txBox="1"/>
          <p:nvPr userDrawn="1"/>
        </p:nvSpPr>
        <p:spPr>
          <a:xfrm>
            <a:off x="-2243920" y="6474756"/>
            <a:ext cx="222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Informationen in Fußzeile ändern: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Folienmaster &gt; Nr. 2 bearbeiten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FF88A13-194B-9248-BDFD-1579E6D3EC48}"/>
              </a:ext>
            </a:extLst>
          </p:cNvPr>
          <p:cNvSpPr txBox="1"/>
          <p:nvPr userDrawn="1"/>
        </p:nvSpPr>
        <p:spPr>
          <a:xfrm>
            <a:off x="550800" y="6399924"/>
            <a:ext cx="1074739" cy="190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675EF3AE-78B3-9641-A88A-C3B5FFA9245E}" type="slidenum">
              <a:rPr lang="de-DE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314454" y="6380430"/>
            <a:ext cx="10421917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Nadji Agadi |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Doctoral Researcher </a:t>
            </a:r>
            <a:r>
              <a:rPr lang="en-US" sz="12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_ TU Berlin 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ENERDAY 2026 - 20th International Conference on Energy Economics and Technology 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23-03-2026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ijepes.2014.04.012" TargetMode="External"/><Relationship Id="rId7" Type="http://schemas.openxmlformats.org/officeDocument/2006/relationships/hyperlink" Target="https://doi.org/10.1016/j.esd.2022.08.020" TargetMode="External"/><Relationship Id="rId2" Type="http://schemas.openxmlformats.org/officeDocument/2006/relationships/hyperlink" Target="https://www.energypartnershipalgeria.org/fileadmin/user_upload/algeria/21_12_07_Hydrog%C3%A8ne_vert_en_Alg%C3%A9rie_-_Rapport_PE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16/j.jclepro.2019.01.309" TargetMode="External"/><Relationship Id="rId5" Type="http://schemas.openxmlformats.org/officeDocument/2006/relationships/hyperlink" Target="https://doi.org/10.1016/j.ijhydene.2022.03.208" TargetMode="External"/><Relationship Id="rId4" Type="http://schemas.openxmlformats.org/officeDocument/2006/relationships/hyperlink" Target="https://doi.org/10.1016/j.ijhydene.2018.10.14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1566C600-4B84-5842-B3E8-43C0EE42DEAE}"/>
              </a:ext>
            </a:extLst>
          </p:cNvPr>
          <p:cNvSpPr txBox="1"/>
          <p:nvPr/>
        </p:nvSpPr>
        <p:spPr>
          <a:xfrm>
            <a:off x="550798" y="2324528"/>
            <a:ext cx="11015125" cy="3168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Julia-Based modelling and optimization of Renewable Hydrogen Production from PV and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Wind:Case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of Algeria</a:t>
            </a:r>
          </a:p>
          <a:p>
            <a:pPr>
              <a:lnSpc>
                <a:spcPts val="3600"/>
              </a:lnSpc>
            </a:pPr>
            <a:endParaRPr lang="en-US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 Nadji Agadi 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Position: </a:t>
            </a:r>
            <a:r>
              <a:rPr lang="en-US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Doctoral Researcher</a:t>
            </a:r>
            <a:r>
              <a:rPr lang="en-US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Technical Universit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of Berlin (TU-Berlin) 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Co-supervisors: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Kristin Dietrich, </a:t>
            </a:r>
            <a: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Prof. Dr.Christian von Hirschhausen (TU-Berlin).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D8A406-EC2B-3942-821D-690FFD0DA113}"/>
              </a:ext>
            </a:extLst>
          </p:cNvPr>
          <p:cNvSpPr txBox="1"/>
          <p:nvPr/>
        </p:nvSpPr>
        <p:spPr>
          <a:xfrm>
            <a:off x="550799" y="6114633"/>
            <a:ext cx="11195723" cy="591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Nadji Agadi </a:t>
            </a: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Doctoral Researcher </a:t>
            </a:r>
            <a:r>
              <a:rPr lang="en-US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_Industrial Engineer</a:t>
            </a: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ENERDAY 2026 - 20th International Conference on Energy Economics and Technology </a:t>
            </a: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23-03-2026</a:t>
            </a:r>
          </a:p>
        </p:txBody>
      </p:sp>
      <p:pic>
        <p:nvPicPr>
          <p:cNvPr id="2" name="Picture 44" descr="Julia (Programmiersprache) – Wikipedia">
            <a:extLst>
              <a:ext uri="{FF2B5EF4-FFF2-40B4-BE49-F238E27FC236}">
                <a16:creationId xmlns:a16="http://schemas.microsoft.com/office/drawing/2014/main" id="{5425921C-D38C-2B2B-A35B-CC562586E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3" y="293192"/>
            <a:ext cx="1755161" cy="11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7" descr="Generated image: Renewable energy connected by Julia code">
            <a:extLst>
              <a:ext uri="{FF2B5EF4-FFF2-40B4-BE49-F238E27FC236}">
                <a16:creationId xmlns:a16="http://schemas.microsoft.com/office/drawing/2014/main" id="{DF7D9808-11E4-079D-DAC3-F6AD0083D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9" descr="Generated image: South H₂ Corridor map with hydrogen stations">
            <a:extLst>
              <a:ext uri="{FF2B5EF4-FFF2-40B4-BE49-F238E27FC236}">
                <a16:creationId xmlns:a16="http://schemas.microsoft.com/office/drawing/2014/main" id="{7E2FF5CE-992A-1016-81D2-4DF5DCF60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4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0188BC-6CD0-AD4B-A4FB-7A918BB1E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6545"/>
            <a:ext cx="10323148" cy="717437"/>
          </a:xfrm>
        </p:spPr>
        <p:txBody>
          <a:bodyPr/>
          <a:lstStyle/>
          <a:p>
            <a:r>
              <a:rPr lang="en-US" b="1" dirty="0" err="1">
                <a:ea typeface="Times New Roman" panose="02020603050405020304" pitchFamily="18" charset="0"/>
              </a:rPr>
              <a:t>Results_O</a:t>
            </a:r>
            <a:r>
              <a:rPr lang="en-US" b="1" dirty="0" err="1">
                <a:effectLst/>
                <a:ea typeface="Times New Roman" panose="02020603050405020304" pitchFamily="18" charset="0"/>
              </a:rPr>
              <a:t>ptimal</a:t>
            </a:r>
            <a:r>
              <a:rPr lang="en-US" b="1" dirty="0">
                <a:effectLst/>
                <a:ea typeface="Times New Roman" panose="02020603050405020304" pitchFamily="18" charset="0"/>
              </a:rPr>
              <a:t> installed capacities of generation, storage, and hydrogen-related technologies</a:t>
            </a:r>
            <a:r>
              <a:rPr lang="en-US" b="1" dirty="0">
                <a:ea typeface="Times New Roman" panose="02020603050405020304" pitchFamily="18" charset="0"/>
              </a:rPr>
              <a:t>.</a:t>
            </a:r>
            <a:endParaRPr lang="de-DE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C813EF-BDF2-D206-6606-4C357092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263" y="1232116"/>
            <a:ext cx="7542713" cy="3771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5D4D1-47EA-6865-60C3-7E2362EF9415}"/>
              </a:ext>
            </a:extLst>
          </p:cNvPr>
          <p:cNvSpPr txBox="1"/>
          <p:nvPr/>
        </p:nvSpPr>
        <p:spPr>
          <a:xfrm>
            <a:off x="3154596" y="5003867"/>
            <a:ext cx="588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capacities by region ,source : own elaboration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2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0188BC-6CD0-AD4B-A4FB-7A918BB1E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Results_electricity supply and demand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C3978-E930-3597-9BCA-6CA78E74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44" y="1942084"/>
            <a:ext cx="5888256" cy="2970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D2BBCC-E75A-695F-E4A4-F910C2060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03" y="1942084"/>
            <a:ext cx="5887039" cy="2970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797BAB-F8BD-F441-20EE-A8B137444647}"/>
              </a:ext>
            </a:extLst>
          </p:cNvPr>
          <p:cNvSpPr txBox="1"/>
          <p:nvPr/>
        </p:nvSpPr>
        <p:spPr>
          <a:xfrm>
            <a:off x="9321800" y="5277982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own elaboration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4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B338-2520-8EEB-1A92-77B912D8A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73966"/>
            <a:ext cx="9502533" cy="717437"/>
          </a:xfrm>
        </p:spPr>
        <p:txBody>
          <a:bodyPr/>
          <a:lstStyle/>
          <a:p>
            <a:r>
              <a:rPr lang="de-DE" b="1" dirty="0"/>
              <a:t>Results_Hydrogen production , storage and export dynamics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E9477-F9CC-04B1-67DC-230E5B7DF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946" y="1389947"/>
            <a:ext cx="5720018" cy="3296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628F8-2E1F-5A5A-4C7C-1749DAE15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6" y="1442729"/>
            <a:ext cx="5720018" cy="3241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F94154-64C8-837A-0E4E-26CAA97F3FD3}"/>
              </a:ext>
            </a:extLst>
          </p:cNvPr>
          <p:cNvSpPr txBox="1"/>
          <p:nvPr/>
        </p:nvSpPr>
        <p:spPr>
          <a:xfrm>
            <a:off x="9321800" y="5283387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own elaboration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1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B338-2520-8EEB-1A92-77B912D8A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52846"/>
            <a:ext cx="9186010" cy="717437"/>
          </a:xfrm>
        </p:spPr>
        <p:txBody>
          <a:bodyPr/>
          <a:lstStyle/>
          <a:p>
            <a:r>
              <a:rPr lang="de-DE" b="1" dirty="0" err="1"/>
              <a:t>Results_Hourly</a:t>
            </a:r>
            <a:r>
              <a:rPr lang="de-DE" b="1" dirty="0"/>
              <a:t> hydrogen and electricity revenue streams 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C62A79-2D30-AB0A-6ABD-556DF234A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24" y="1113982"/>
            <a:ext cx="7756176" cy="45630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F1E741-5F18-7F7D-0DE6-F0A238979A98}"/>
              </a:ext>
            </a:extLst>
          </p:cNvPr>
          <p:cNvSpPr txBox="1"/>
          <p:nvPr/>
        </p:nvSpPr>
        <p:spPr>
          <a:xfrm>
            <a:off x="9321800" y="5351379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own elaboration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8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B338-2520-8EEB-1A92-77B912D8A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Results_Seasonal analysis of system operation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EAC84-FD0A-6D96-F36D-5ED6EB0E5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60640"/>
            <a:ext cx="6071701" cy="3373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B5F41-E5D8-C8D5-9E17-58B630178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0640"/>
            <a:ext cx="5951045" cy="3306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9EB7C-C473-EA11-1EE9-069B869FA357}"/>
              </a:ext>
            </a:extLst>
          </p:cNvPr>
          <p:cNvSpPr txBox="1"/>
          <p:nvPr/>
        </p:nvSpPr>
        <p:spPr>
          <a:xfrm>
            <a:off x="9321800" y="5364393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own elaboration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B338-2520-8EEB-1A92-77B912D8A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Results_Sensitivity analysis of Market prices 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68B09A-9538-C497-0D7B-D5D9159BD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22" y="1278257"/>
            <a:ext cx="6428371" cy="4308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CFBCE-EB4B-D80C-4B87-26183AA03EEA}"/>
              </a:ext>
            </a:extLst>
          </p:cNvPr>
          <p:cNvSpPr txBox="1"/>
          <p:nvPr/>
        </p:nvSpPr>
        <p:spPr>
          <a:xfrm>
            <a:off x="9321800" y="5331926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own elaboration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8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B338-2520-8EEB-1A92-77B912D8A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Results_Multi-objective optimization and Pareto analysis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4C190D-1CAB-9FED-4173-3FA63F08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50" y="1302139"/>
            <a:ext cx="7238139" cy="4253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ABCA64-9FC7-C536-F58B-68BDC8555B84}"/>
              </a:ext>
            </a:extLst>
          </p:cNvPr>
          <p:cNvSpPr txBox="1"/>
          <p:nvPr/>
        </p:nvSpPr>
        <p:spPr>
          <a:xfrm>
            <a:off x="9321800" y="5409453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own elaboration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7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04121C-49AF-DCE2-7758-995F35DC4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5867" y="1457325"/>
            <a:ext cx="10698287" cy="42400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Hydrogen is Profitable in Algeria: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Exporting hydrogen offers significant revenue opportunities, with economic returns highly influenced by international market prices.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Sustainable Water Supply: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Desalinated water provides a reliable and sustainable solution for hydrogen production in water-scarce regions.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Electricity from Hydrogen: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Hydrogen can be converted back to electricity, helping supply power in arid regions with variable renewable generation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Policy &amp; Investment: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Realizing Algeria’s hydrogen potential requires coordinated investments in renewable generation, hydrogen infrastructure, water systems, and transport networks.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Strategic Opportunity: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Algeria has favorable conditions to become a competitive renewable hydrogen exporter to international markets.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E17BB-F3AC-0B48-E6FB-49604116EB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Conclusion</a:t>
            </a:r>
            <a:r>
              <a:rPr lang="de-DE" dirty="0"/>
              <a:t> </a:t>
            </a:r>
            <a:r>
              <a:rPr lang="de-DE" b="1" dirty="0"/>
              <a:t>and discussion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763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04121C-49AF-DCE2-7758-995F35DC4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4088984"/>
            <a:ext cx="11031600" cy="1741508"/>
          </a:xfrm>
        </p:spPr>
        <p:txBody>
          <a:bodyPr/>
          <a:lstStyle/>
          <a:p>
            <a:pPr marL="0" indent="0" algn="l">
              <a:spcAft>
                <a:spcPts val="0"/>
              </a:spcAft>
              <a:buNone/>
            </a:pPr>
            <a:r>
              <a:rPr lang="en-US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Feel free to reach out for further research cooperation or discussion: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Nadji AGADI </a:t>
            </a:r>
            <a:r>
              <a:rPr lang="en-US" dirty="0">
                <a:solidFill>
                  <a:srgbClr val="C00000"/>
                </a:solidFill>
              </a:rPr>
              <a:t>/ 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Doctoral Researcher </a:t>
            </a:r>
            <a:r>
              <a:rPr lang="en-US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_</a:t>
            </a:r>
            <a:r>
              <a:rPr lang="en-US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Industrial Engineer(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Berlin University of Technology)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b="1" u="sng" dirty="0">
                <a:solidFill>
                  <a:srgbClr val="C00000"/>
                </a:solidFill>
              </a:rPr>
              <a:t>E</a:t>
            </a:r>
            <a:r>
              <a:rPr lang="en-US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-mail: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nadji.agadi@campus.tu-berlin.de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06E47-223C-5659-608D-87B20320D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537" y="1642416"/>
            <a:ext cx="11465355" cy="1526370"/>
          </a:xfrm>
        </p:spPr>
        <p:txBody>
          <a:bodyPr/>
          <a:lstStyle/>
          <a:p>
            <a:pPr algn="ctr"/>
            <a:endParaRPr lang="en-US" sz="4000" dirty="0">
              <a:solidFill>
                <a:srgbClr val="C40E02"/>
              </a:solidFill>
            </a:endParaRPr>
          </a:p>
          <a:p>
            <a:pPr algn="ctr"/>
            <a:r>
              <a:rPr lang="en-US" sz="4000" dirty="0">
                <a:solidFill>
                  <a:srgbClr val="C40E02"/>
                </a:solidFill>
              </a:rPr>
              <a:t>Thank you for your attention</a:t>
            </a:r>
          </a:p>
          <a:p>
            <a:pPr algn="ctr"/>
            <a:endParaRPr lang="en-US" sz="4000" dirty="0">
              <a:solidFill>
                <a:srgbClr val="C40E02"/>
              </a:solidFill>
            </a:endParaRPr>
          </a:p>
          <a:p>
            <a:pPr algn="ctr"/>
            <a:r>
              <a:rPr lang="en-US" sz="4000" dirty="0">
                <a:solidFill>
                  <a:srgbClr val="C40E02"/>
                </a:solidFill>
              </a:rPr>
              <a:t>I welcome any questions  or further discussion</a:t>
            </a:r>
          </a:p>
        </p:txBody>
      </p:sp>
    </p:spTree>
    <p:extLst>
      <p:ext uri="{BB962C8B-B14F-4D97-AF65-F5344CB8AC3E}">
        <p14:creationId xmlns:p14="http://schemas.microsoft.com/office/powerpoint/2010/main" val="164898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E17BB-F3AC-0B48-E6FB-49604116EB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References: </a:t>
            </a:r>
            <a:endParaRPr lang="en-US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08BE064-BF97-C361-B18A-B0CC3FF608AF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457107" y="1413063"/>
            <a:ext cx="1117902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21_12_07_Hydrogène_vert_en_Algérie_-_Rapport_PE.pdf. (n.d.). Retrieved October 16, 2023, from 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https://www.energypartnershipalgeria.org/fileadmin/user_upload/algeria/21_12_07_Hydrog%C3%A8ne_vert_en_Alg%C3%A9rie_-_Rapport_PE.pdf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Abdelkafi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A., &amp; </a:t>
            </a:r>
            <a:r>
              <a:rPr kumimoji="0" lang="en-US" altLang="en-US" sz="1600" b="0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Krichen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L. (2014). Energy management optimization of a hybrid power production unit based on renewable energies. International Journal of Electrical Power &amp; Energy Systems, 62, 1–9. 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https://doi.org/10.1016/j.ijepes.2014.04.012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Acar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C., &amp; Dincer, I. (2020). The potential role of hydrogen as a sustainable transportation fuel to combat global warming. International Journal of Hydrogen Energy, 45(5), 3396–3406. 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https://doi.org/10.1016/j.ijhydene.2018.10.149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Arsad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A. Z., Hannan, M. A., Al-</a:t>
            </a:r>
            <a:r>
              <a:rPr kumimoji="0" lang="en-US" altLang="en-US" sz="1600" b="0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Shetwi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A. Q., Mansur, M., </a:t>
            </a:r>
            <a:r>
              <a:rPr kumimoji="0" lang="en-US" altLang="en-US" sz="1600" b="0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Muttaqi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K. M., Dong, Z. Y., &amp; </a:t>
            </a:r>
            <a:r>
              <a:rPr kumimoji="0" lang="en-US" altLang="en-US" sz="1600" b="0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Blaabjerg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F. (2022). Hydrogen energy storage integrated hybrid renewable energy systems: A review analysis for future research directions. International Journal of Hydrogen Energy, 47(39), 17285–17312. 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https://doi.org/10.1016/j.ijhydene.2022.03.208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El-</a:t>
            </a:r>
            <a:r>
              <a:rPr kumimoji="0" lang="en-US" altLang="en-US" sz="1600" b="0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Emam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R. S., &amp; </a:t>
            </a:r>
            <a:r>
              <a:rPr kumimoji="0" lang="en-US" altLang="en-US" sz="1600" b="0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Özcan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H. (2019). Comprehensive review on the techno-economics of sustainable large-scale clean hydrogen production. Journal of Cleaner Production, 220, 593–609. 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https://doi.org/10.1016/j.jclepro.2019.01.309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600" b="0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Schöne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N., </a:t>
            </a:r>
            <a:r>
              <a:rPr kumimoji="0" lang="en-US" altLang="en-US" sz="1600" b="0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Khairallah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J., &amp; Heinz, B. (2022). Model-based techno-economic evaluation of power-to-hydrogen-to-power for the electrification of isolated African off-grid communities. Energy for Sustainable Development, 70, 592–608. 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https://doi.org/10.1016/j.esd.2022.08.020</a:t>
            </a:r>
            <a:r>
              <a:rPr kumimoji="0" lang="en-US" altLang="en-US" sz="1600" b="0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26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A352-4468-CBA4-2ADA-85283D62BD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5867" y="1606377"/>
            <a:ext cx="9721850" cy="422030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2">
                    <a:lumMod val="10000"/>
                  </a:schemeClr>
                </a:solidFill>
              </a:rPr>
              <a:t>Introduction :</a:t>
            </a:r>
          </a:p>
          <a:p>
            <a:pPr lvl="1"/>
            <a:r>
              <a:rPr lang="de-DE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potential from renewable energy in </a:t>
            </a:r>
            <a:r>
              <a:rPr lang="de-DE" sz="18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Algeria</a:t>
            </a:r>
            <a:r>
              <a:rPr lang="de-DE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Algeria: Hydrogen Exporter through European Agreement</a:t>
            </a:r>
            <a:endParaRPr lang="de-DE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An overview of the research </a:t>
            </a:r>
          </a:p>
          <a:p>
            <a:pPr lvl="1"/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objective and research process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Data collection and Implementation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Results and sensitivity analysis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Conclusion and discussion  </a:t>
            </a:r>
            <a:endParaRPr lang="de-DE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de-DE" b="1" dirty="0"/>
              <a:t> </a:t>
            </a:r>
            <a:endParaRPr lang="en-US" b="1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922A8-7F63-F310-D6BB-02E1197D58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485632"/>
            <a:ext cx="8311908" cy="717437"/>
          </a:xfrm>
        </p:spPr>
        <p:txBody>
          <a:bodyPr/>
          <a:lstStyle/>
          <a:p>
            <a:r>
              <a:rPr lang="de-DE" b="1" dirty="0"/>
              <a:t>Agenda</a:t>
            </a:r>
            <a:r>
              <a:rPr lang="de-DE" dirty="0"/>
              <a:t>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44" descr="Julia (Programmiersprache) – Wikipedia">
            <a:extLst>
              <a:ext uri="{FF2B5EF4-FFF2-40B4-BE49-F238E27FC236}">
                <a16:creationId xmlns:a16="http://schemas.microsoft.com/office/drawing/2014/main" id="{C60CF487-2FB3-2ECF-C44F-FA35C927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315186"/>
            <a:ext cx="1322173" cy="88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E17BB-F3AC-0B48-E6FB-49604116EB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69077" y="2672862"/>
            <a:ext cx="4525354" cy="867652"/>
          </a:xfrm>
        </p:spPr>
        <p:txBody>
          <a:bodyPr/>
          <a:lstStyle/>
          <a:p>
            <a:r>
              <a:rPr lang="de-DE" sz="4800" b="1" dirty="0"/>
              <a:t>Back-up slides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57027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9FD09-2A1E-2554-DEF9-6D6A409F08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Back-up slides </a:t>
            </a:r>
            <a:endParaRPr lang="en-US" b="1" dirty="0"/>
          </a:p>
        </p:txBody>
      </p:sp>
      <p:pic>
        <p:nvPicPr>
          <p:cNvPr id="5" name="Picture 4" descr="Spotlight: GME pipeline transit renewal at risk as Algeria cuts diplomatic  ties with Morocco | S&amp;P Global Commodity Insights">
            <a:extLst>
              <a:ext uri="{FF2B5EF4-FFF2-40B4-BE49-F238E27FC236}">
                <a16:creationId xmlns:a16="http://schemas.microsoft.com/office/drawing/2014/main" id="{6E759676-1108-E3DB-8525-5A1B22B20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6721610" y="1551008"/>
            <a:ext cx="4783978" cy="3429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chedule of generator reactive power for case 5 of DZA 114-bus.">
            <a:extLst>
              <a:ext uri="{FF2B5EF4-FFF2-40B4-BE49-F238E27FC236}">
                <a16:creationId xmlns:a16="http://schemas.microsoft.com/office/drawing/2014/main" id="{AED36E6E-B6FF-5E8C-17E7-71B558BE4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98" y="1551006"/>
            <a:ext cx="5129802" cy="3429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52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Generated image: South H₂ Corridor map with hydrogen stations">
            <a:extLst>
              <a:ext uri="{FF2B5EF4-FFF2-40B4-BE49-F238E27FC236}">
                <a16:creationId xmlns:a16="http://schemas.microsoft.com/office/drawing/2014/main" id="{E4962C70-F78F-54DE-C044-B6750270B7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map of the world">
            <a:extLst>
              <a:ext uri="{FF2B5EF4-FFF2-40B4-BE49-F238E27FC236}">
                <a16:creationId xmlns:a16="http://schemas.microsoft.com/office/drawing/2014/main" id="{7BB976EB-C35E-67D0-B48D-06AAB0B7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61" y="599303"/>
            <a:ext cx="7611762" cy="50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2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47875-AD3C-E9AE-1BD4-19033C6E9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760442" cy="717437"/>
          </a:xfrm>
        </p:spPr>
        <p:txBody>
          <a:bodyPr/>
          <a:lstStyle/>
          <a:p>
            <a:r>
              <a:rPr lang="de-DE" b="1" dirty="0"/>
              <a:t>Introduction_Hydrogen potential from renewable energy in Algeria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B30F3-D71A-D875-FCEF-CBD720B6AB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07" t="10040"/>
          <a:stretch/>
        </p:blipFill>
        <p:spPr>
          <a:xfrm>
            <a:off x="303436" y="1264902"/>
            <a:ext cx="6046569" cy="3647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A6DC5-6267-BE2D-971A-EE30391689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836" r="3162"/>
          <a:stretch/>
        </p:blipFill>
        <p:spPr>
          <a:xfrm>
            <a:off x="5994479" y="1264902"/>
            <a:ext cx="6097868" cy="3500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83051A-9342-42CD-FA97-80C57EC97457}"/>
              </a:ext>
            </a:extLst>
          </p:cNvPr>
          <p:cNvSpPr txBox="1"/>
          <p:nvPr/>
        </p:nvSpPr>
        <p:spPr>
          <a:xfrm>
            <a:off x="811678" y="5063076"/>
            <a:ext cx="424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production potential from PV electricity(source : GIZ Algeria ,2021).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A36A1-ABD2-6586-8A83-9D9A2B5F4B9E}"/>
              </a:ext>
            </a:extLst>
          </p:cNvPr>
          <p:cNvSpPr txBox="1"/>
          <p:nvPr/>
        </p:nvSpPr>
        <p:spPr>
          <a:xfrm>
            <a:off x="6921952" y="5058852"/>
            <a:ext cx="477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production potential from onshore wind electricity(source : GIZ Algeria ,2021).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6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E4511-2CF5-AF64-A46C-EF9A78EA16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090" y="-150473"/>
            <a:ext cx="10593602" cy="1331216"/>
          </a:xfrm>
        </p:spPr>
        <p:txBody>
          <a:bodyPr/>
          <a:lstStyle/>
          <a:p>
            <a:r>
              <a:rPr lang="de-DE" b="1" dirty="0"/>
              <a:t>Introduction_</a:t>
            </a:r>
            <a:r>
              <a:rPr lang="en-US" b="1" dirty="0"/>
              <a:t>Algeria: Hydrogen Exporter through European Agreement</a:t>
            </a:r>
            <a:endParaRPr lang="de-D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09DF8-126B-F91E-C2A5-ECA9C32F4DF6}"/>
              </a:ext>
            </a:extLst>
          </p:cNvPr>
          <p:cNvSpPr txBox="1"/>
          <p:nvPr/>
        </p:nvSpPr>
        <p:spPr>
          <a:xfrm>
            <a:off x="330996" y="1180743"/>
            <a:ext cx="546984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Algeria is positioning itself as a future exporter of hydrogen from renewable energy, supported by partnerships with Germany and the European Union. </a:t>
            </a:r>
          </a:p>
          <a:p>
            <a:pPr marL="285750" indent="-285750">
              <a:buClr>
                <a:srgbClr val="C40E0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potential to produce up to ~40 TWh/year by 2040. </a:t>
            </a:r>
          </a:p>
          <a:p>
            <a:pPr marL="285750" indent="-285750">
              <a:buClr>
                <a:srgbClr val="C40E0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ambition to supply around 10% of European hydrogen demand. </a:t>
            </a:r>
          </a:p>
          <a:p>
            <a:pPr marL="285750" indent="-285750" algn="just">
              <a:buClr>
                <a:srgbClr val="C40E0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initiative: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SouthH2 Corridor(3,300 km pipeline connecting Algeria → Tunisia → Italy → Austria → Germany, with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million tonnes per year (Mtpa)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aiming to transport hydrogen from Algeria to Europe. 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Generated image 1">
            <a:extLst>
              <a:ext uri="{FF2B5EF4-FFF2-40B4-BE49-F238E27FC236}">
                <a16:creationId xmlns:a16="http://schemas.microsoft.com/office/drawing/2014/main" id="{454B6E68-4AD5-473C-BCC2-CC05532C78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map of the south of italy">
            <a:extLst>
              <a:ext uri="{FF2B5EF4-FFF2-40B4-BE49-F238E27FC236}">
                <a16:creationId xmlns:a16="http://schemas.microsoft.com/office/drawing/2014/main" id="{D5C95938-F42E-752C-3E66-5CF9D31DB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306889"/>
            <a:ext cx="5222383" cy="4244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4BD74A-5DC4-2A66-947F-42FB2C4A563B}"/>
              </a:ext>
            </a:extLst>
          </p:cNvPr>
          <p:cNvSpPr txBox="1"/>
          <p:nvPr/>
        </p:nvSpPr>
        <p:spPr>
          <a:xfrm>
            <a:off x="5359798" y="5601561"/>
            <a:ext cx="675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South H</a:t>
            </a:r>
            <a:r>
              <a:rPr lang="de-DE" baseline="-25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corridor project (Source : AI generated ,2026)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9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367FB0-0538-E348-5BBE-D291428FD9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900" y="1407463"/>
            <a:ext cx="11387200" cy="8253329"/>
          </a:xfrm>
        </p:spPr>
        <p:txBody>
          <a:bodyPr/>
          <a:lstStyle/>
          <a:p>
            <a:pPr marL="0" indent="0" algn="just">
              <a:buClr>
                <a:srgbClr val="C40E02"/>
              </a:buClr>
              <a:buNone/>
            </a:pPr>
            <a:r>
              <a:rPr lang="en-US" b="1" dirty="0">
                <a:solidFill>
                  <a:srgbClr val="C00000"/>
                </a:solidFill>
              </a:rPr>
              <a:t>Research Objective 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To develop and optimize an integrated multi-regional renewable energy system in Algeria that maximizes profit from hydrogen exportation and electricity supply, by determining optimal production, storage, and energy flows under a techno-economic framework.</a:t>
            </a:r>
          </a:p>
          <a:p>
            <a:pPr marL="0" indent="0" algn="just">
              <a:buClr>
                <a:srgbClr val="C40E02"/>
              </a:buClr>
              <a:buNone/>
            </a:pPr>
            <a:r>
              <a:rPr lang="en-US" b="1" dirty="0">
                <a:solidFill>
                  <a:srgbClr val="C00000"/>
                </a:solidFill>
              </a:rPr>
              <a:t>Research process:</a:t>
            </a:r>
          </a:p>
          <a:p>
            <a:pPr algn="just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Literature Review: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Examined previous renewable hydrogen system models and identified research gaps.</a:t>
            </a:r>
          </a:p>
          <a:p>
            <a:pPr algn="just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System Design: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Integrated PV, wind, battery storage, seawater desalination, electrolysis, hydrogen storage, and fuel cells across two regions</a:t>
            </a:r>
          </a:p>
          <a:p>
            <a:pPr algn="just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Technical Model: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Formulated a techno-economic optimization model.</a:t>
            </a:r>
          </a:p>
          <a:p>
            <a:pPr algn="just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Data and  Implementation: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Collected hourly 2023 renewable data (NASA POWER) and implemented the model in Julia + JuMP.</a:t>
            </a:r>
          </a:p>
          <a:p>
            <a:pPr algn="just">
              <a:buClr>
                <a:srgbClr val="C40E02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Optimization and Analysis: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Solved the linear program to determine optimal capacities ,hydrogen profit and electricity supply revenues.</a:t>
            </a:r>
            <a:endParaRPr lang="en-US" b="1" dirty="0">
              <a:solidFill>
                <a:srgbClr val="C40E02"/>
              </a:solidFill>
            </a:endParaRPr>
          </a:p>
          <a:p>
            <a:pPr marL="0" indent="0" algn="just">
              <a:buClr>
                <a:srgbClr val="C40E02"/>
              </a:buClr>
              <a:buNone/>
            </a:pPr>
            <a:endParaRPr lang="en-US" b="1" dirty="0">
              <a:solidFill>
                <a:srgbClr val="C40E02"/>
              </a:solidFill>
            </a:endParaRPr>
          </a:p>
          <a:p>
            <a:pPr marL="0" indent="0" algn="just">
              <a:buClr>
                <a:srgbClr val="C40E02"/>
              </a:buClr>
              <a:buNone/>
            </a:pPr>
            <a:endParaRPr lang="en-US" b="1" dirty="0">
              <a:solidFill>
                <a:srgbClr val="C40E02"/>
              </a:solidFill>
            </a:endParaRPr>
          </a:p>
          <a:p>
            <a:pPr marL="0" indent="0" algn="just">
              <a:buClr>
                <a:srgbClr val="C40E02"/>
              </a:buClr>
              <a:buNone/>
            </a:pPr>
            <a:endParaRPr lang="en-US" b="1" dirty="0">
              <a:solidFill>
                <a:srgbClr val="C40E02"/>
              </a:solidFill>
            </a:endParaRPr>
          </a:p>
          <a:p>
            <a:pPr marL="0" indent="0" algn="just">
              <a:buClr>
                <a:srgbClr val="C40E02"/>
              </a:buClr>
              <a:buNone/>
            </a:pPr>
            <a:endParaRPr lang="en-US" b="1" dirty="0">
              <a:solidFill>
                <a:srgbClr val="C40E02"/>
              </a:solidFill>
            </a:endParaRPr>
          </a:p>
          <a:p>
            <a:pPr marL="0" indent="0" algn="just">
              <a:buClr>
                <a:srgbClr val="C40E02"/>
              </a:buClr>
              <a:buNone/>
            </a:pPr>
            <a:endParaRPr lang="en-US" b="1" dirty="0">
              <a:solidFill>
                <a:srgbClr val="C40E02"/>
              </a:solidFill>
            </a:endParaRPr>
          </a:p>
          <a:p>
            <a:pPr marL="0" indent="0" algn="just">
              <a:buClr>
                <a:srgbClr val="C40E02"/>
              </a:buClr>
              <a:buNone/>
            </a:pPr>
            <a:endParaRPr lang="en-US" b="1" dirty="0">
              <a:solidFill>
                <a:srgbClr val="C40E02"/>
              </a:solidFill>
            </a:endParaRPr>
          </a:p>
          <a:p>
            <a:pPr marL="0" indent="0" algn="just">
              <a:buClr>
                <a:srgbClr val="C40E02"/>
              </a:buClr>
              <a:buNone/>
            </a:pPr>
            <a:endParaRPr lang="en-US" b="1" dirty="0">
              <a:solidFill>
                <a:srgbClr val="C40E02"/>
              </a:solidFill>
            </a:endParaRPr>
          </a:p>
          <a:p>
            <a:pPr marL="0" indent="0" algn="just">
              <a:buClr>
                <a:srgbClr val="C40E02"/>
              </a:buClr>
              <a:buNone/>
            </a:pPr>
            <a:endParaRPr lang="en-US" b="1" dirty="0">
              <a:solidFill>
                <a:srgbClr val="C40E02"/>
              </a:solidFill>
            </a:endParaRPr>
          </a:p>
          <a:p>
            <a:pPr marL="0" indent="0" algn="just">
              <a:buClr>
                <a:srgbClr val="C40E02"/>
              </a:buClr>
              <a:buNone/>
            </a:pPr>
            <a:endParaRPr lang="en-US" b="1" dirty="0">
              <a:solidFill>
                <a:srgbClr val="C40E02"/>
              </a:solidFill>
            </a:endParaRPr>
          </a:p>
          <a:p>
            <a:pPr marL="0" indent="0" algn="just">
              <a:buClr>
                <a:srgbClr val="C40E02"/>
              </a:buClr>
              <a:buNone/>
            </a:pPr>
            <a:endParaRPr lang="en-US" b="1" dirty="0">
              <a:solidFill>
                <a:srgbClr val="C40E02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412C-19DB-4390-EE94-B9700FD70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900" y="490734"/>
            <a:ext cx="8311908" cy="717437"/>
          </a:xfrm>
        </p:spPr>
        <p:txBody>
          <a:bodyPr/>
          <a:lstStyle/>
          <a:p>
            <a:r>
              <a:rPr lang="en-US" b="1" dirty="0"/>
              <a:t>An overview of the research</a:t>
            </a:r>
            <a:r>
              <a:rPr lang="de-DE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627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FBED9-15C0-D946-5C11-76CF55DBA9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640247"/>
            <a:ext cx="8311908" cy="457200"/>
          </a:xfrm>
        </p:spPr>
        <p:txBody>
          <a:bodyPr/>
          <a:lstStyle/>
          <a:p>
            <a:r>
              <a:rPr lang="de-DE" b="1" dirty="0"/>
              <a:t>Methodology_System Design </a:t>
            </a:r>
            <a:endParaRPr lang="en-US" b="1" dirty="0"/>
          </a:p>
        </p:txBody>
      </p:sp>
      <p:pic>
        <p:nvPicPr>
          <p:cNvPr id="5" name="Picture 4" descr="A diagram of a process&#10;&#10;AI-generated content may be incorrect.">
            <a:extLst>
              <a:ext uri="{FF2B5EF4-FFF2-40B4-BE49-F238E27FC236}">
                <a16:creationId xmlns:a16="http://schemas.microsoft.com/office/drawing/2014/main" id="{8E72D672-73A5-EC7B-E970-61510B92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13857" r="13038" b="32979"/>
          <a:stretch/>
        </p:blipFill>
        <p:spPr bwMode="auto">
          <a:xfrm>
            <a:off x="4138351" y="1395968"/>
            <a:ext cx="7888549" cy="3252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7B6E71-8CFC-8F92-960E-A2B1F98D9880}"/>
              </a:ext>
            </a:extLst>
          </p:cNvPr>
          <p:cNvSpPr txBox="1"/>
          <p:nvPr/>
        </p:nvSpPr>
        <p:spPr>
          <a:xfrm>
            <a:off x="555867" y="1296097"/>
            <a:ext cx="36732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Power: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 and wind generation (hybrid systems).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Storage: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Batteries ensure continuous electricity supply.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Water: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Desalination and treatment for electrolysis.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Hydrogen: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storage for flexible use.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Conversion: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cells supply electricity to region.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24B5F-4B74-6FF5-BD6D-13C4D091C400}"/>
              </a:ext>
            </a:extLst>
          </p:cNvPr>
          <p:cNvSpPr txBox="1"/>
          <p:nvPr/>
        </p:nvSpPr>
        <p:spPr>
          <a:xfrm>
            <a:off x="6165850" y="4563406"/>
            <a:ext cx="44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design, 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own elaboration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1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DBDE21-4AC1-EB4D-9875-252AE5A89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629" y="340310"/>
            <a:ext cx="8311908" cy="7174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Data collection and Implementation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6" name="Picture 5" descr="A map of the middle east and the middle east">
            <a:extLst>
              <a:ext uri="{FF2B5EF4-FFF2-40B4-BE49-F238E27FC236}">
                <a16:creationId xmlns:a16="http://schemas.microsoft.com/office/drawing/2014/main" id="{96C072C8-A9D5-004A-BD46-4A1068608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3598" r="12290" b="24035"/>
          <a:stretch>
            <a:fillRect/>
          </a:stretch>
        </p:blipFill>
        <p:spPr bwMode="auto">
          <a:xfrm>
            <a:off x="3469831" y="1409615"/>
            <a:ext cx="8494516" cy="3854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B0BA45-C607-3AF7-9DCE-E3849185F8A7}"/>
              </a:ext>
            </a:extLst>
          </p:cNvPr>
          <p:cNvSpPr txBox="1"/>
          <p:nvPr/>
        </p:nvSpPr>
        <p:spPr>
          <a:xfrm>
            <a:off x="3771900" y="5263763"/>
            <a:ext cx="858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Location of the Two Study Sites in Algeria: Ain Temouchent and Laghouat (source:VectorStock,2025)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52E070-B67B-B579-2B11-A52687FA9BBA}"/>
              </a:ext>
            </a:extLst>
          </p:cNvPr>
          <p:cNvSpPr txBox="1"/>
          <p:nvPr/>
        </p:nvSpPr>
        <p:spPr>
          <a:xfrm>
            <a:off x="472629" y="1423316"/>
            <a:ext cx="32992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of selection 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Technical, infrastructural, and geographical suitability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implementation: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116" name="Picture 44" descr="Julia (Programmiersprache) – Wikipedia">
            <a:extLst>
              <a:ext uri="{FF2B5EF4-FFF2-40B4-BE49-F238E27FC236}">
                <a16:creationId xmlns:a16="http://schemas.microsoft.com/office/drawing/2014/main" id="{1AD7AD71-9D4B-55CA-DD65-B6694D9DC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49" y="3089870"/>
            <a:ext cx="1359162" cy="9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9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443C7D-AF88-AA4B-A5FB-1EFDB25CE6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943" y="658242"/>
            <a:ext cx="8575433" cy="522856"/>
          </a:xfrm>
        </p:spPr>
        <p:txBody>
          <a:bodyPr/>
          <a:lstStyle/>
          <a:p>
            <a:r>
              <a:rPr lang="en-US" b="1" dirty="0" err="1">
                <a:solidFill>
                  <a:srgbClr val="C40E02"/>
                </a:solidFill>
                <a:effectLst/>
                <a:ea typeface="Times New Roman" panose="02020603050405020304" pitchFamily="18" charset="0"/>
              </a:rPr>
              <a:t>Results_</a:t>
            </a:r>
            <a:r>
              <a:rPr lang="en-US" b="1" dirty="0" err="1">
                <a:solidFill>
                  <a:srgbClr val="C40E02"/>
                </a:solidFill>
                <a:ea typeface="Times New Roman" panose="02020603050405020304" pitchFamily="18" charset="0"/>
              </a:rPr>
              <a:t>r</a:t>
            </a:r>
            <a:r>
              <a:rPr lang="en-US" b="1" dirty="0" err="1">
                <a:solidFill>
                  <a:srgbClr val="C40E02"/>
                </a:solidFill>
                <a:effectLst/>
                <a:ea typeface="Times New Roman" panose="02020603050405020304" pitchFamily="18" charset="0"/>
              </a:rPr>
              <a:t>enewable</a:t>
            </a:r>
            <a:r>
              <a:rPr lang="en-US" b="1" dirty="0">
                <a:solidFill>
                  <a:srgbClr val="C40E02"/>
                </a:solidFill>
                <a:effectLst/>
                <a:ea typeface="Times New Roman" panose="02020603050405020304" pitchFamily="18" charset="0"/>
              </a:rPr>
              <a:t> mix (PV and wind) generation</a:t>
            </a:r>
            <a:endParaRPr lang="de-DE" b="1" dirty="0">
              <a:solidFill>
                <a:srgbClr val="C40E0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EDEBE-6E4A-96A3-8AF3-FB35342B8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6"/>
          <a:stretch/>
        </p:blipFill>
        <p:spPr bwMode="auto">
          <a:xfrm>
            <a:off x="33930" y="1676400"/>
            <a:ext cx="5960234" cy="3365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6E993F-ABE4-307C-FAC6-58050CF29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76400"/>
            <a:ext cx="5776753" cy="32580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D8B4F-D95E-3EA9-4638-7F2425BEA412}"/>
              </a:ext>
            </a:extLst>
          </p:cNvPr>
          <p:cNvSpPr txBox="1"/>
          <p:nvPr/>
        </p:nvSpPr>
        <p:spPr>
          <a:xfrm>
            <a:off x="9321800" y="5245100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own elaboration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1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0188BC-6CD0-AD4B-A4FB-7A918BB1E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9921634" cy="717437"/>
          </a:xfrm>
        </p:spPr>
        <p:txBody>
          <a:bodyPr/>
          <a:lstStyle/>
          <a:p>
            <a:r>
              <a:rPr lang="en-US" b="1" dirty="0" err="1">
                <a:effectLst/>
                <a:ea typeface="Times New Roman" panose="02020603050405020304" pitchFamily="18" charset="0"/>
              </a:rPr>
              <a:t>Results_PV</a:t>
            </a:r>
            <a:r>
              <a:rPr lang="en-US" b="1" dirty="0">
                <a:effectLst/>
                <a:ea typeface="Times New Roman" panose="02020603050405020304" pitchFamily="18" charset="0"/>
              </a:rPr>
              <a:t> and wind generation comparison: Laghouat vs Ain Temouchent (week 20) </a:t>
            </a:r>
            <a:endParaRPr lang="de-D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5AEAF-99C7-D619-BCDC-CCADD7280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72" y="1135808"/>
            <a:ext cx="7608627" cy="4476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FE4F0B-6EEE-F90C-6835-B025CC21D6B8}"/>
              </a:ext>
            </a:extLst>
          </p:cNvPr>
          <p:cNvSpPr txBox="1"/>
          <p:nvPr/>
        </p:nvSpPr>
        <p:spPr>
          <a:xfrm>
            <a:off x="9321800" y="5264527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own elaboration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02092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9" id="{8F9CC533-0F05-8D4B-BA8D-AE28E4D1D65D}" vid="{82EB59C0-2264-514F-BF83-B7A4D510EC39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9" id="{8F9CC533-0F05-8D4B-BA8D-AE28E4D1D65D}" vid="{FB587FAE-63A7-F047-8E60-D21C93FC8D6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TU-Berlin-Praesentation-Master-Verlauf-Blau-Gruen</Template>
  <TotalTime>0</TotalTime>
  <Words>1342</Words>
  <Application>Microsoft Office PowerPoint</Application>
  <PresentationFormat>Widescreen</PresentationFormat>
  <Paragraphs>136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TU-Pseudonym 17387564940048025186138470267</dc:creator>
  <cp:lastModifiedBy>TU-Pseudonym 17387564940048025186138470267</cp:lastModifiedBy>
  <cp:revision>21</cp:revision>
  <cp:lastPrinted>2021-03-24T16:10:50Z</cp:lastPrinted>
  <dcterms:created xsi:type="dcterms:W3CDTF">2026-03-23T08:17:53Z</dcterms:created>
  <dcterms:modified xsi:type="dcterms:W3CDTF">2026-03-23T22:35:34Z</dcterms:modified>
</cp:coreProperties>
</file>