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80" r:id="rId4"/>
  </p:sldMasterIdLst>
  <p:notesMasterIdLst>
    <p:notesMasterId r:id="rId27"/>
  </p:notesMasterIdLst>
  <p:sldIdLst>
    <p:sldId id="484" r:id="rId5"/>
    <p:sldId id="566" r:id="rId6"/>
    <p:sldId id="594" r:id="rId7"/>
    <p:sldId id="570" r:id="rId8"/>
    <p:sldId id="581" r:id="rId9"/>
    <p:sldId id="571" r:id="rId10"/>
    <p:sldId id="582" r:id="rId11"/>
    <p:sldId id="584" r:id="rId12"/>
    <p:sldId id="585" r:id="rId13"/>
    <p:sldId id="587" r:id="rId14"/>
    <p:sldId id="588" r:id="rId15"/>
    <p:sldId id="595" r:id="rId16"/>
    <p:sldId id="590" r:id="rId17"/>
    <p:sldId id="596" r:id="rId18"/>
    <p:sldId id="600" r:id="rId19"/>
    <p:sldId id="597" r:id="rId20"/>
    <p:sldId id="601" r:id="rId21"/>
    <p:sldId id="591" r:id="rId22"/>
    <p:sldId id="598" r:id="rId23"/>
    <p:sldId id="599" r:id="rId24"/>
    <p:sldId id="602" r:id="rId25"/>
    <p:sldId id="593" r:id="rId26"/>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F3587FC-8738-483D-9E72-04427FBAC63D}">
          <p14:sldIdLst>
            <p14:sldId id="484"/>
            <p14:sldId id="566"/>
            <p14:sldId id="594"/>
            <p14:sldId id="570"/>
            <p14:sldId id="581"/>
            <p14:sldId id="571"/>
            <p14:sldId id="582"/>
            <p14:sldId id="584"/>
            <p14:sldId id="585"/>
            <p14:sldId id="587"/>
            <p14:sldId id="588"/>
            <p14:sldId id="595"/>
            <p14:sldId id="590"/>
            <p14:sldId id="596"/>
            <p14:sldId id="600"/>
            <p14:sldId id="597"/>
            <p14:sldId id="601"/>
            <p14:sldId id="591"/>
            <p14:sldId id="598"/>
            <p14:sldId id="599"/>
            <p14:sldId id="602"/>
            <p14:sldId id="5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EC515F-A19F-3983-8495-FB123EF4F959}" name="Feldhaus, Lukas" initials="FL" userId="Feldhaus, Lukas" providerId="None"/>
  <p188:author id="{2FDF2374-D41A-27C5-292F-3ADF194E5821}" name="Weser, Henriette" initials="HW" userId="S::weser@berlin-economics.com::9e265873-5428-47c1-87c8-585ed8dc4f1e" providerId="AD"/>
  <p188:author id="{EA940C85-55C8-AEA5-FAA0-F6850B047FD6}" name="von Mettenheim, Manuel" initials="vMM" userId="S::v.mettenheim@berlin-economics.de::8c3665ed-8070-4214-beb4-ddd01b56263f" providerId="AD"/>
  <p188:author id="{8320E0CD-5892-84E1-BE02-7E520F1CB118}" name="Stubbe, Rouven" initials="SR" userId="Stubbe, Rouve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as Spiekermann" initials="ES" lastIdx="36" clrIdx="0">
    <p:extLst>
      <p:ext uri="{19B8F6BF-5375-455C-9EA6-DF929625EA0E}">
        <p15:presenceInfo xmlns:p15="http://schemas.microsoft.com/office/powerpoint/2012/main" userId="S-1-5-21-800008559-381141486-257378358-2636" providerId="AD"/>
      </p:ext>
    </p:extLst>
  </p:cmAuthor>
  <p:cmAuthor id="2" name="ES" initials="E" lastIdx="7" clrIdx="1">
    <p:extLst>
      <p:ext uri="{19B8F6BF-5375-455C-9EA6-DF929625EA0E}">
        <p15:presenceInfo xmlns:p15="http://schemas.microsoft.com/office/powerpoint/2012/main" userId="ES" providerId="None"/>
      </p:ext>
    </p:extLst>
  </p:cmAuthor>
  <p:cmAuthor id="3" name="Anna Temel" initials="AT" lastIdx="10" clrIdx="2">
    <p:extLst>
      <p:ext uri="{19B8F6BF-5375-455C-9EA6-DF929625EA0E}">
        <p15:presenceInfo xmlns:p15="http://schemas.microsoft.com/office/powerpoint/2012/main" userId="S-1-5-21-800008559-381141486-257378358-2647" providerId="AD"/>
      </p:ext>
    </p:extLst>
  </p:cmAuthor>
  <p:cmAuthor id="4" name="Georg" initials="G" lastIdx="1" clrIdx="3">
    <p:extLst>
      <p:ext uri="{19B8F6BF-5375-455C-9EA6-DF929625EA0E}">
        <p15:presenceInfo xmlns:p15="http://schemas.microsoft.com/office/powerpoint/2012/main" userId="Georg" providerId="None"/>
      </p:ext>
    </p:extLst>
  </p:cmAuthor>
  <p:cmAuthor id="5" name="Feldhaus, Lukas" initials="FL" lastIdx="29" clrIdx="4">
    <p:extLst>
      <p:ext uri="{19B8F6BF-5375-455C-9EA6-DF929625EA0E}">
        <p15:presenceInfo xmlns:p15="http://schemas.microsoft.com/office/powerpoint/2012/main" userId="Feldhaus, Lukas" providerId="None"/>
      </p:ext>
    </p:extLst>
  </p:cmAuthor>
  <p:cmAuthor id="6" name="Stubbe, Rouven" initials="SR" lastIdx="4" clrIdx="5">
    <p:extLst>
      <p:ext uri="{19B8F6BF-5375-455C-9EA6-DF929625EA0E}">
        <p15:presenceInfo xmlns:p15="http://schemas.microsoft.com/office/powerpoint/2012/main" userId="Stubbe, Rouv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4444"/>
    <a:srgbClr val="C00000"/>
    <a:srgbClr val="F22A2A"/>
    <a:srgbClr val="EFCDCD"/>
    <a:srgbClr val="D47474"/>
    <a:srgbClr val="F5F3EF"/>
    <a:srgbClr val="0046D2"/>
    <a:srgbClr val="333F50"/>
    <a:srgbClr val="0037A4"/>
    <a:srgbClr val="002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4660"/>
  </p:normalViewPr>
  <p:slideViewPr>
    <p:cSldViewPr snapToGrid="0">
      <p:cViewPr varScale="1">
        <p:scale>
          <a:sx n="64" d="100"/>
          <a:sy n="64" d="100"/>
        </p:scale>
        <p:origin x="154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6400"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1"/>
            <a:ext cx="2946400" cy="493713"/>
          </a:xfrm>
          <a:prstGeom prst="rect">
            <a:avLst/>
          </a:prstGeom>
        </p:spPr>
        <p:txBody>
          <a:bodyPr vert="horz" lIns="91440" tIns="45720" rIns="91440" bIns="45720" rtlCol="0"/>
          <a:lstStyle>
            <a:lvl1pPr algn="r">
              <a:defRPr sz="1200"/>
            </a:lvl1pPr>
          </a:lstStyle>
          <a:p>
            <a:fld id="{5E213212-134B-4C2C-B399-EA35FB6425DE}" type="datetimeFigureOut">
              <a:rPr lang="de-DE" smtClean="0"/>
              <a:t>26.03.2026</a:t>
            </a:fld>
            <a:endParaRPr lang="de-DE"/>
          </a:p>
        </p:txBody>
      </p:sp>
      <p:sp>
        <p:nvSpPr>
          <p:cNvPr id="4" name="Folienbildplatzhalt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1" y="4689475"/>
            <a:ext cx="5438775" cy="4443413"/>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377364"/>
            <a:ext cx="2946400" cy="49371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377364"/>
            <a:ext cx="2946400" cy="493712"/>
          </a:xfrm>
          <a:prstGeom prst="rect">
            <a:avLst/>
          </a:prstGeom>
        </p:spPr>
        <p:txBody>
          <a:bodyPr vert="horz" lIns="91440" tIns="45720" rIns="91440" bIns="45720" rtlCol="0" anchor="b"/>
          <a:lstStyle>
            <a:lvl1pPr algn="r">
              <a:defRPr sz="1200"/>
            </a:lvl1pPr>
          </a:lstStyle>
          <a:p>
            <a:fld id="{D5BD740F-4A6D-4153-B7F2-8B8F28DAF925}" type="slidenum">
              <a:rPr lang="de-DE" smtClean="0"/>
              <a:t>‹#›</a:t>
            </a:fld>
            <a:endParaRPr lang="de-DE"/>
          </a:p>
        </p:txBody>
      </p:sp>
    </p:spTree>
    <p:extLst>
      <p:ext uri="{BB962C8B-B14F-4D97-AF65-F5344CB8AC3E}">
        <p14:creationId xmlns:p14="http://schemas.microsoft.com/office/powerpoint/2010/main" val="132846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BD740F-4A6D-4153-B7F2-8B8F28DAF925}"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349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1818-3438-6E44-C45F-8D823A5F9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F27E0-2C27-CCBD-279B-2EFE1ADC9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8B35E9-0921-DA25-2945-565600170C4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F4FE1B-7DCF-B2E8-C60C-AAE2FACC8002}"/>
              </a:ext>
            </a:extLst>
          </p:cNvPr>
          <p:cNvSpPr>
            <a:spLocks noGrp="1"/>
          </p:cNvSpPr>
          <p:nvPr>
            <p:ph type="sldNum" sz="quarter" idx="5"/>
          </p:nvPr>
        </p:nvSpPr>
        <p:spPr/>
        <p:txBody>
          <a:bodyPr/>
          <a:lstStyle/>
          <a:p>
            <a:fld id="{D5BD740F-4A6D-4153-B7F2-8B8F28DAF925}" type="slidenum">
              <a:rPr lang="de-DE" smtClean="0"/>
              <a:t>10</a:t>
            </a:fld>
            <a:endParaRPr lang="de-DE"/>
          </a:p>
        </p:txBody>
      </p:sp>
    </p:spTree>
    <p:extLst>
      <p:ext uri="{BB962C8B-B14F-4D97-AF65-F5344CB8AC3E}">
        <p14:creationId xmlns:p14="http://schemas.microsoft.com/office/powerpoint/2010/main" val="3640291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3F647-E435-7B9F-E721-212D9868F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A1BC4-D202-F09D-5049-B52AED5C4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2EC5EB-C721-1D25-272E-A9D3F6FEE52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D5DA488-5154-9B9A-C058-EC91E24E919C}"/>
              </a:ext>
            </a:extLst>
          </p:cNvPr>
          <p:cNvSpPr>
            <a:spLocks noGrp="1"/>
          </p:cNvSpPr>
          <p:nvPr>
            <p:ph type="sldNum" sz="quarter" idx="5"/>
          </p:nvPr>
        </p:nvSpPr>
        <p:spPr/>
        <p:txBody>
          <a:bodyPr/>
          <a:lstStyle/>
          <a:p>
            <a:fld id="{D5BD740F-4A6D-4153-B7F2-8B8F28DAF925}" type="slidenum">
              <a:rPr lang="de-DE" smtClean="0"/>
              <a:t>11</a:t>
            </a:fld>
            <a:endParaRPr lang="de-DE"/>
          </a:p>
        </p:txBody>
      </p:sp>
    </p:spTree>
    <p:extLst>
      <p:ext uri="{BB962C8B-B14F-4D97-AF65-F5344CB8AC3E}">
        <p14:creationId xmlns:p14="http://schemas.microsoft.com/office/powerpoint/2010/main" val="343848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35E36-A4FB-8896-FED4-61084BBB9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B39DD-9B46-8BEA-DFB1-EFFC02541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3B851-44D0-AA89-26F9-536F54C8B65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8B572D-55D9-6E1E-8D49-DE2E5D255BC4}"/>
              </a:ext>
            </a:extLst>
          </p:cNvPr>
          <p:cNvSpPr>
            <a:spLocks noGrp="1"/>
          </p:cNvSpPr>
          <p:nvPr>
            <p:ph type="sldNum" sz="quarter" idx="5"/>
          </p:nvPr>
        </p:nvSpPr>
        <p:spPr/>
        <p:txBody>
          <a:bodyPr/>
          <a:lstStyle/>
          <a:p>
            <a:fld id="{D5BD740F-4A6D-4153-B7F2-8B8F28DAF925}" type="slidenum">
              <a:rPr lang="de-DE" smtClean="0"/>
              <a:t>12</a:t>
            </a:fld>
            <a:endParaRPr lang="de-DE"/>
          </a:p>
        </p:txBody>
      </p:sp>
    </p:spTree>
    <p:extLst>
      <p:ext uri="{BB962C8B-B14F-4D97-AF65-F5344CB8AC3E}">
        <p14:creationId xmlns:p14="http://schemas.microsoft.com/office/powerpoint/2010/main" val="228776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3C770-0711-0B62-8CB0-41C918966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6F5BC-67EE-BAA5-61F2-08D2B1486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F7B91-5558-8DBA-C9D0-F1B4C558E4E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60B8C28-55FF-77DF-0ABE-589DD43E7D24}"/>
              </a:ext>
            </a:extLst>
          </p:cNvPr>
          <p:cNvSpPr>
            <a:spLocks noGrp="1"/>
          </p:cNvSpPr>
          <p:nvPr>
            <p:ph type="sldNum" sz="quarter" idx="5"/>
          </p:nvPr>
        </p:nvSpPr>
        <p:spPr/>
        <p:txBody>
          <a:bodyPr/>
          <a:lstStyle/>
          <a:p>
            <a:fld id="{D5BD740F-4A6D-4153-B7F2-8B8F28DAF925}" type="slidenum">
              <a:rPr lang="de-DE" smtClean="0"/>
              <a:t>13</a:t>
            </a:fld>
            <a:endParaRPr lang="de-DE"/>
          </a:p>
        </p:txBody>
      </p:sp>
    </p:spTree>
    <p:extLst>
      <p:ext uri="{BB962C8B-B14F-4D97-AF65-F5344CB8AC3E}">
        <p14:creationId xmlns:p14="http://schemas.microsoft.com/office/powerpoint/2010/main" val="128026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A717D-64FF-CF17-CEE8-359915BC2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4EFB4-B447-B5EE-85FC-B3848AF12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1DD58-B958-A4B0-4E02-CDF2B7A564A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44F85CC-DDA5-A07B-E5FC-DD3C80F7EA40}"/>
              </a:ext>
            </a:extLst>
          </p:cNvPr>
          <p:cNvSpPr>
            <a:spLocks noGrp="1"/>
          </p:cNvSpPr>
          <p:nvPr>
            <p:ph type="sldNum" sz="quarter" idx="5"/>
          </p:nvPr>
        </p:nvSpPr>
        <p:spPr/>
        <p:txBody>
          <a:bodyPr/>
          <a:lstStyle/>
          <a:p>
            <a:fld id="{D5BD740F-4A6D-4153-B7F2-8B8F28DAF925}" type="slidenum">
              <a:rPr lang="de-DE" smtClean="0"/>
              <a:t>14</a:t>
            </a:fld>
            <a:endParaRPr lang="de-DE"/>
          </a:p>
        </p:txBody>
      </p:sp>
    </p:spTree>
    <p:extLst>
      <p:ext uri="{BB962C8B-B14F-4D97-AF65-F5344CB8AC3E}">
        <p14:creationId xmlns:p14="http://schemas.microsoft.com/office/powerpoint/2010/main" val="146130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0C037-5D19-76AE-AB12-2EA7203CB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CCFEA-0450-5158-28FD-906AAC0B3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88F62-BF58-FBE0-AFA6-D5F277543E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C67CBF8-9A2A-4D06-D660-4998DA14054F}"/>
              </a:ext>
            </a:extLst>
          </p:cNvPr>
          <p:cNvSpPr>
            <a:spLocks noGrp="1"/>
          </p:cNvSpPr>
          <p:nvPr>
            <p:ph type="sldNum" sz="quarter" idx="5"/>
          </p:nvPr>
        </p:nvSpPr>
        <p:spPr/>
        <p:txBody>
          <a:bodyPr/>
          <a:lstStyle/>
          <a:p>
            <a:fld id="{D5BD740F-4A6D-4153-B7F2-8B8F28DAF925}" type="slidenum">
              <a:rPr lang="de-DE" smtClean="0"/>
              <a:t>15</a:t>
            </a:fld>
            <a:endParaRPr lang="de-DE"/>
          </a:p>
        </p:txBody>
      </p:sp>
    </p:spTree>
    <p:extLst>
      <p:ext uri="{BB962C8B-B14F-4D97-AF65-F5344CB8AC3E}">
        <p14:creationId xmlns:p14="http://schemas.microsoft.com/office/powerpoint/2010/main" val="746905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5E59C-DF95-68C7-47EE-325310C47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BEC7F-765F-DC98-A6A9-31717FE90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FA2EC7-1E37-22F0-B1B6-113D282E64B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9650FE-46FF-833E-84AB-3A946F26DC36}"/>
              </a:ext>
            </a:extLst>
          </p:cNvPr>
          <p:cNvSpPr>
            <a:spLocks noGrp="1"/>
          </p:cNvSpPr>
          <p:nvPr>
            <p:ph type="sldNum" sz="quarter" idx="5"/>
          </p:nvPr>
        </p:nvSpPr>
        <p:spPr/>
        <p:txBody>
          <a:bodyPr/>
          <a:lstStyle/>
          <a:p>
            <a:fld id="{D5BD740F-4A6D-4153-B7F2-8B8F28DAF925}" type="slidenum">
              <a:rPr lang="de-DE" smtClean="0"/>
              <a:t>16</a:t>
            </a:fld>
            <a:endParaRPr lang="de-DE"/>
          </a:p>
        </p:txBody>
      </p:sp>
    </p:spTree>
    <p:extLst>
      <p:ext uri="{BB962C8B-B14F-4D97-AF65-F5344CB8AC3E}">
        <p14:creationId xmlns:p14="http://schemas.microsoft.com/office/powerpoint/2010/main" val="2728918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0F5C3-1D53-FD44-4645-486EB174CC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4A35B-63BD-8585-8E5D-25B9DA2E4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8D54E-B95D-E3FA-E3F0-AA9373F5891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51B0646-F948-BD34-070E-C36ED3C84A6B}"/>
              </a:ext>
            </a:extLst>
          </p:cNvPr>
          <p:cNvSpPr>
            <a:spLocks noGrp="1"/>
          </p:cNvSpPr>
          <p:nvPr>
            <p:ph type="sldNum" sz="quarter" idx="5"/>
          </p:nvPr>
        </p:nvSpPr>
        <p:spPr/>
        <p:txBody>
          <a:bodyPr/>
          <a:lstStyle/>
          <a:p>
            <a:fld id="{D5BD740F-4A6D-4153-B7F2-8B8F28DAF925}" type="slidenum">
              <a:rPr lang="de-DE" smtClean="0"/>
              <a:t>17</a:t>
            </a:fld>
            <a:endParaRPr lang="de-DE"/>
          </a:p>
        </p:txBody>
      </p:sp>
    </p:spTree>
    <p:extLst>
      <p:ext uri="{BB962C8B-B14F-4D97-AF65-F5344CB8AC3E}">
        <p14:creationId xmlns:p14="http://schemas.microsoft.com/office/powerpoint/2010/main" val="2419739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4E765-1085-9E42-DEDD-AA2F09ED6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E716B-6995-512B-286A-9CCD773895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0F9CD-49A8-9154-AD94-A3CCE16B15E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1BC5F6D-134D-DA1B-8F2B-D86659534B64}"/>
              </a:ext>
            </a:extLst>
          </p:cNvPr>
          <p:cNvSpPr>
            <a:spLocks noGrp="1"/>
          </p:cNvSpPr>
          <p:nvPr>
            <p:ph type="sldNum" sz="quarter" idx="5"/>
          </p:nvPr>
        </p:nvSpPr>
        <p:spPr/>
        <p:txBody>
          <a:bodyPr/>
          <a:lstStyle/>
          <a:p>
            <a:fld id="{D5BD740F-4A6D-4153-B7F2-8B8F28DAF925}" type="slidenum">
              <a:rPr lang="de-DE" smtClean="0"/>
              <a:t>18</a:t>
            </a:fld>
            <a:endParaRPr lang="de-DE"/>
          </a:p>
        </p:txBody>
      </p:sp>
    </p:spTree>
    <p:extLst>
      <p:ext uri="{BB962C8B-B14F-4D97-AF65-F5344CB8AC3E}">
        <p14:creationId xmlns:p14="http://schemas.microsoft.com/office/powerpoint/2010/main" val="298366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87C7-D5C2-2BB8-978D-D74E6AB70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4E99D-15F7-7224-8139-D79554C6FD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4FDAF-8884-813C-BA22-FD5F5DE8D83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16793B6-2EBA-9B2C-B9CA-85FD4C713109}"/>
              </a:ext>
            </a:extLst>
          </p:cNvPr>
          <p:cNvSpPr>
            <a:spLocks noGrp="1"/>
          </p:cNvSpPr>
          <p:nvPr>
            <p:ph type="sldNum" sz="quarter" idx="5"/>
          </p:nvPr>
        </p:nvSpPr>
        <p:spPr/>
        <p:txBody>
          <a:bodyPr/>
          <a:lstStyle/>
          <a:p>
            <a:fld id="{D5BD740F-4A6D-4153-B7F2-8B8F28DAF925}" type="slidenum">
              <a:rPr lang="de-DE" smtClean="0"/>
              <a:t>19</a:t>
            </a:fld>
            <a:endParaRPr lang="de-DE"/>
          </a:p>
        </p:txBody>
      </p:sp>
    </p:spTree>
    <p:extLst>
      <p:ext uri="{BB962C8B-B14F-4D97-AF65-F5344CB8AC3E}">
        <p14:creationId xmlns:p14="http://schemas.microsoft.com/office/powerpoint/2010/main" val="2296339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8B51C-A21F-9B48-032C-92A02E433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012D1-7D9A-B44A-00B6-C176C05B9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135D3-C6E7-8838-1DBE-D6F22394B07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188CCA-D54A-FCFB-014A-6259C7604E8F}"/>
              </a:ext>
            </a:extLst>
          </p:cNvPr>
          <p:cNvSpPr>
            <a:spLocks noGrp="1"/>
          </p:cNvSpPr>
          <p:nvPr>
            <p:ph type="sldNum" sz="quarter" idx="5"/>
          </p:nvPr>
        </p:nvSpPr>
        <p:spPr/>
        <p:txBody>
          <a:bodyPr/>
          <a:lstStyle/>
          <a:p>
            <a:fld id="{D5BD740F-4A6D-4153-B7F2-8B8F28DAF925}" type="slidenum">
              <a:rPr lang="de-DE" smtClean="0"/>
              <a:t>2</a:t>
            </a:fld>
            <a:endParaRPr lang="de-DE"/>
          </a:p>
        </p:txBody>
      </p:sp>
    </p:spTree>
    <p:extLst>
      <p:ext uri="{BB962C8B-B14F-4D97-AF65-F5344CB8AC3E}">
        <p14:creationId xmlns:p14="http://schemas.microsoft.com/office/powerpoint/2010/main" val="403061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5EC20-3D2B-EEB1-618C-0EDDDF0AB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C74A8-91FC-6DE2-5F4E-4B78D3BEB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DA75E-6ADF-9B9E-722D-900A9BF6D86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5DFC145-AFDD-D9FD-01C6-3D74567ABE3C}"/>
              </a:ext>
            </a:extLst>
          </p:cNvPr>
          <p:cNvSpPr>
            <a:spLocks noGrp="1"/>
          </p:cNvSpPr>
          <p:nvPr>
            <p:ph type="sldNum" sz="quarter" idx="5"/>
          </p:nvPr>
        </p:nvSpPr>
        <p:spPr/>
        <p:txBody>
          <a:bodyPr/>
          <a:lstStyle/>
          <a:p>
            <a:fld id="{D5BD740F-4A6D-4153-B7F2-8B8F28DAF925}" type="slidenum">
              <a:rPr lang="de-DE" smtClean="0"/>
              <a:t>20</a:t>
            </a:fld>
            <a:endParaRPr lang="de-DE"/>
          </a:p>
        </p:txBody>
      </p:sp>
    </p:spTree>
    <p:extLst>
      <p:ext uri="{BB962C8B-B14F-4D97-AF65-F5344CB8AC3E}">
        <p14:creationId xmlns:p14="http://schemas.microsoft.com/office/powerpoint/2010/main" val="3397235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CFAD8-2EB8-5C52-EB7C-5AAEB5239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DCCF9-1767-77EC-5815-125D54B82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D64C8-387C-E5E0-0653-1DD548D90D6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FBA45B5-1600-9259-E32B-7B407A95BE83}"/>
              </a:ext>
            </a:extLst>
          </p:cNvPr>
          <p:cNvSpPr>
            <a:spLocks noGrp="1"/>
          </p:cNvSpPr>
          <p:nvPr>
            <p:ph type="sldNum" sz="quarter" idx="5"/>
          </p:nvPr>
        </p:nvSpPr>
        <p:spPr/>
        <p:txBody>
          <a:bodyPr/>
          <a:lstStyle/>
          <a:p>
            <a:fld id="{D5BD740F-4A6D-4153-B7F2-8B8F28DAF925}" type="slidenum">
              <a:rPr lang="de-DE" smtClean="0"/>
              <a:t>21</a:t>
            </a:fld>
            <a:endParaRPr lang="de-DE"/>
          </a:p>
        </p:txBody>
      </p:sp>
    </p:spTree>
    <p:extLst>
      <p:ext uri="{BB962C8B-B14F-4D97-AF65-F5344CB8AC3E}">
        <p14:creationId xmlns:p14="http://schemas.microsoft.com/office/powerpoint/2010/main" val="3127663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41B47-E7AA-DC46-9518-1C94948AA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949A3-2414-F0F7-EBAC-F99F2F696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A4C9F5-EFDE-BA41-C5F6-B0429CF0BEA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A341807-5D8A-6419-FE72-906E13982FD1}"/>
              </a:ext>
            </a:extLst>
          </p:cNvPr>
          <p:cNvSpPr>
            <a:spLocks noGrp="1"/>
          </p:cNvSpPr>
          <p:nvPr>
            <p:ph type="sldNum" sz="quarter" idx="5"/>
          </p:nvPr>
        </p:nvSpPr>
        <p:spPr/>
        <p:txBody>
          <a:bodyPr/>
          <a:lstStyle/>
          <a:p>
            <a:fld id="{D5BD740F-4A6D-4153-B7F2-8B8F28DAF925}" type="slidenum">
              <a:rPr lang="de-DE" smtClean="0"/>
              <a:t>22</a:t>
            </a:fld>
            <a:endParaRPr lang="de-DE"/>
          </a:p>
        </p:txBody>
      </p:sp>
    </p:spTree>
    <p:extLst>
      <p:ext uri="{BB962C8B-B14F-4D97-AF65-F5344CB8AC3E}">
        <p14:creationId xmlns:p14="http://schemas.microsoft.com/office/powerpoint/2010/main" val="69842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286A7-535E-6E92-DE9C-EB5FE32FC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83395-373B-53E3-BB7F-B6E833E56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55E275-E368-A053-C4B5-D88FB758EC0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6EF93C4-B524-DF52-097E-CB7E4EC66214}"/>
              </a:ext>
            </a:extLst>
          </p:cNvPr>
          <p:cNvSpPr>
            <a:spLocks noGrp="1"/>
          </p:cNvSpPr>
          <p:nvPr>
            <p:ph type="sldNum" sz="quarter" idx="5"/>
          </p:nvPr>
        </p:nvSpPr>
        <p:spPr/>
        <p:txBody>
          <a:bodyPr/>
          <a:lstStyle/>
          <a:p>
            <a:fld id="{D5BD740F-4A6D-4153-B7F2-8B8F28DAF925}" type="slidenum">
              <a:rPr lang="de-DE" smtClean="0"/>
              <a:t>3</a:t>
            </a:fld>
            <a:endParaRPr lang="de-DE"/>
          </a:p>
        </p:txBody>
      </p:sp>
    </p:spTree>
    <p:extLst>
      <p:ext uri="{BB962C8B-B14F-4D97-AF65-F5344CB8AC3E}">
        <p14:creationId xmlns:p14="http://schemas.microsoft.com/office/powerpoint/2010/main" val="104393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78F15-610C-75FA-A995-C0B47AD96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07EC8-2FB1-F8A0-471E-4103BBA9F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ABE0C4-B4C1-3900-EA70-D269FC46DD2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CA3F9C1-C12C-D412-E6ED-339BB5EFFBB8}"/>
              </a:ext>
            </a:extLst>
          </p:cNvPr>
          <p:cNvSpPr>
            <a:spLocks noGrp="1"/>
          </p:cNvSpPr>
          <p:nvPr>
            <p:ph type="sldNum" sz="quarter" idx="5"/>
          </p:nvPr>
        </p:nvSpPr>
        <p:spPr/>
        <p:txBody>
          <a:bodyPr/>
          <a:lstStyle/>
          <a:p>
            <a:fld id="{D5BD740F-4A6D-4153-B7F2-8B8F28DAF925}" type="slidenum">
              <a:rPr lang="de-DE" smtClean="0"/>
              <a:t>4</a:t>
            </a:fld>
            <a:endParaRPr lang="de-DE"/>
          </a:p>
        </p:txBody>
      </p:sp>
    </p:spTree>
    <p:extLst>
      <p:ext uri="{BB962C8B-B14F-4D97-AF65-F5344CB8AC3E}">
        <p14:creationId xmlns:p14="http://schemas.microsoft.com/office/powerpoint/2010/main" val="209715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7AB16-7839-6C42-87B3-598E0FA8F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046D2-E828-3314-BFF7-B3EB8206A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5B2D1-2454-56F7-6D18-CCB85859FE4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F5B5778-3072-D02C-8C04-DAF232CB73DC}"/>
              </a:ext>
            </a:extLst>
          </p:cNvPr>
          <p:cNvSpPr>
            <a:spLocks noGrp="1"/>
          </p:cNvSpPr>
          <p:nvPr>
            <p:ph type="sldNum" sz="quarter" idx="5"/>
          </p:nvPr>
        </p:nvSpPr>
        <p:spPr/>
        <p:txBody>
          <a:bodyPr/>
          <a:lstStyle/>
          <a:p>
            <a:fld id="{D5BD740F-4A6D-4153-B7F2-8B8F28DAF925}" type="slidenum">
              <a:rPr lang="de-DE" smtClean="0"/>
              <a:t>5</a:t>
            </a:fld>
            <a:endParaRPr lang="de-DE"/>
          </a:p>
        </p:txBody>
      </p:sp>
    </p:spTree>
    <p:extLst>
      <p:ext uri="{BB962C8B-B14F-4D97-AF65-F5344CB8AC3E}">
        <p14:creationId xmlns:p14="http://schemas.microsoft.com/office/powerpoint/2010/main" val="298804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69A64-B242-4272-2C89-A298530B7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3AD11-B25B-74CE-14DC-EEE919652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BDF53-A069-9BB6-302F-C6AC3C2C5AA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CAF93D-3038-BACE-4349-5FD49CF20593}"/>
              </a:ext>
            </a:extLst>
          </p:cNvPr>
          <p:cNvSpPr>
            <a:spLocks noGrp="1"/>
          </p:cNvSpPr>
          <p:nvPr>
            <p:ph type="sldNum" sz="quarter" idx="5"/>
          </p:nvPr>
        </p:nvSpPr>
        <p:spPr/>
        <p:txBody>
          <a:bodyPr/>
          <a:lstStyle/>
          <a:p>
            <a:fld id="{D5BD740F-4A6D-4153-B7F2-8B8F28DAF925}" type="slidenum">
              <a:rPr lang="de-DE" smtClean="0"/>
              <a:t>6</a:t>
            </a:fld>
            <a:endParaRPr lang="de-DE"/>
          </a:p>
        </p:txBody>
      </p:sp>
    </p:spTree>
    <p:extLst>
      <p:ext uri="{BB962C8B-B14F-4D97-AF65-F5344CB8AC3E}">
        <p14:creationId xmlns:p14="http://schemas.microsoft.com/office/powerpoint/2010/main" val="186399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55FB2-26ED-E8F7-4A86-2D458E94C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60AFD-1DD3-3379-81AF-FFC8477CB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FBA0B-2000-6058-E624-CDB1F5C5CC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9F8ECB9-37E7-0496-3A35-9173C5BC72CD}"/>
              </a:ext>
            </a:extLst>
          </p:cNvPr>
          <p:cNvSpPr>
            <a:spLocks noGrp="1"/>
          </p:cNvSpPr>
          <p:nvPr>
            <p:ph type="sldNum" sz="quarter" idx="5"/>
          </p:nvPr>
        </p:nvSpPr>
        <p:spPr/>
        <p:txBody>
          <a:bodyPr/>
          <a:lstStyle/>
          <a:p>
            <a:fld id="{D5BD740F-4A6D-4153-B7F2-8B8F28DAF925}" type="slidenum">
              <a:rPr lang="de-DE" smtClean="0"/>
              <a:t>7</a:t>
            </a:fld>
            <a:endParaRPr lang="de-DE"/>
          </a:p>
        </p:txBody>
      </p:sp>
    </p:spTree>
    <p:extLst>
      <p:ext uri="{BB962C8B-B14F-4D97-AF65-F5344CB8AC3E}">
        <p14:creationId xmlns:p14="http://schemas.microsoft.com/office/powerpoint/2010/main" val="365188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955DC-B0B4-B1D8-56B4-954A7C116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16EFC-4894-1BD1-6F91-49AC8C143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E48B6-B384-CB2B-F791-0807ED8D13A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8C2B41-D27D-D1B0-0B52-7D944C21589B}"/>
              </a:ext>
            </a:extLst>
          </p:cNvPr>
          <p:cNvSpPr>
            <a:spLocks noGrp="1"/>
          </p:cNvSpPr>
          <p:nvPr>
            <p:ph type="sldNum" sz="quarter" idx="5"/>
          </p:nvPr>
        </p:nvSpPr>
        <p:spPr/>
        <p:txBody>
          <a:bodyPr/>
          <a:lstStyle/>
          <a:p>
            <a:fld id="{D5BD740F-4A6D-4153-B7F2-8B8F28DAF925}" type="slidenum">
              <a:rPr lang="de-DE" smtClean="0"/>
              <a:t>8</a:t>
            </a:fld>
            <a:endParaRPr lang="de-DE"/>
          </a:p>
        </p:txBody>
      </p:sp>
    </p:spTree>
    <p:extLst>
      <p:ext uri="{BB962C8B-B14F-4D97-AF65-F5344CB8AC3E}">
        <p14:creationId xmlns:p14="http://schemas.microsoft.com/office/powerpoint/2010/main" val="393992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3FEA9-7938-CF6E-BD1E-A9A41F506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530B4-E4B1-AF60-35A1-3AB8A465D6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C874A-C92D-7368-14CC-1D53CEE24BA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21A1469-D4A2-4D7F-9E6B-75853A10F656}"/>
              </a:ext>
            </a:extLst>
          </p:cNvPr>
          <p:cNvSpPr>
            <a:spLocks noGrp="1"/>
          </p:cNvSpPr>
          <p:nvPr>
            <p:ph type="sldNum" sz="quarter" idx="5"/>
          </p:nvPr>
        </p:nvSpPr>
        <p:spPr/>
        <p:txBody>
          <a:bodyPr/>
          <a:lstStyle/>
          <a:p>
            <a:fld id="{D5BD740F-4A6D-4153-B7F2-8B8F28DAF925}" type="slidenum">
              <a:rPr lang="de-DE" smtClean="0"/>
              <a:t>9</a:t>
            </a:fld>
            <a:endParaRPr lang="de-DE"/>
          </a:p>
        </p:txBody>
      </p:sp>
    </p:spTree>
    <p:extLst>
      <p:ext uri="{BB962C8B-B14F-4D97-AF65-F5344CB8AC3E}">
        <p14:creationId xmlns:p14="http://schemas.microsoft.com/office/powerpoint/2010/main" val="3768343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DA76AB2-37A1-964B-9B56-CFF75F8FA19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1" y="2491959"/>
            <a:ext cx="3712876" cy="480131"/>
          </a:xfrm>
          <a:solidFill>
            <a:srgbClr val="C00000"/>
          </a:solidFill>
          <a:ln>
            <a:noFill/>
          </a:ln>
        </p:spPr>
        <p:txBody>
          <a:bodyPr wrap="none" anchor="t">
            <a:spAutoFit/>
          </a:bodyPr>
          <a:lstStyle>
            <a:lvl1pPr algn="l">
              <a:defRPr sz="2800">
                <a:solidFill>
                  <a:schemeClr val="bg1"/>
                </a:solidFill>
              </a:defRPr>
            </a:lvl1pPr>
          </a:lstStyle>
          <a:p>
            <a:r>
              <a:rPr lang="de-DE"/>
              <a:t>Mastertitelformat bearbeiten</a:t>
            </a:r>
            <a:endParaRPr lang="en-US"/>
          </a:p>
        </p:txBody>
      </p:sp>
      <p:sp>
        <p:nvSpPr>
          <p:cNvPr id="3" name="Subtitle 2"/>
          <p:cNvSpPr>
            <a:spLocks noGrp="1"/>
          </p:cNvSpPr>
          <p:nvPr>
            <p:ph type="subTitle" idx="1"/>
          </p:nvPr>
        </p:nvSpPr>
        <p:spPr>
          <a:xfrm>
            <a:off x="685801" y="3339622"/>
            <a:ext cx="3631019" cy="369332"/>
          </a:xfrm>
          <a:solidFill>
            <a:schemeClr val="tx1"/>
          </a:solidFill>
        </p:spPr>
        <p:txBody>
          <a:bodyPr wrap="square">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pic>
        <p:nvPicPr>
          <p:cNvPr id="13" name="Picture 12">
            <a:extLst>
              <a:ext uri="{FF2B5EF4-FFF2-40B4-BE49-F238E27FC236}">
                <a16:creationId xmlns:a16="http://schemas.microsoft.com/office/drawing/2014/main" id="{1DC14082-F487-D84C-87A7-5586D4A7E483}"/>
              </a:ext>
            </a:extLst>
          </p:cNvPr>
          <p:cNvPicPr>
            <a:picLocks noChangeAspect="1"/>
          </p:cNvPicPr>
          <p:nvPr userDrawn="1"/>
        </p:nvPicPr>
        <p:blipFill>
          <a:blip r:embed="rId3"/>
          <a:stretch>
            <a:fillRect/>
          </a:stretch>
        </p:blipFill>
        <p:spPr>
          <a:xfrm>
            <a:off x="378890" y="580913"/>
            <a:ext cx="4050653" cy="892886"/>
          </a:xfrm>
          <a:prstGeom prst="rect">
            <a:avLst/>
          </a:prstGeom>
        </p:spPr>
      </p:pic>
      <p:pic>
        <p:nvPicPr>
          <p:cNvPr id="14" name="Picture 13">
            <a:extLst>
              <a:ext uri="{FF2B5EF4-FFF2-40B4-BE49-F238E27FC236}">
                <a16:creationId xmlns:a16="http://schemas.microsoft.com/office/drawing/2014/main" id="{EDCFE7ED-D11F-3445-AF9C-9714B02AC2BB}"/>
              </a:ext>
            </a:extLst>
          </p:cNvPr>
          <p:cNvPicPr>
            <a:picLocks noChangeAspect="1"/>
          </p:cNvPicPr>
          <p:nvPr userDrawn="1"/>
        </p:nvPicPr>
        <p:blipFill>
          <a:blip r:embed="rId4"/>
          <a:stretch>
            <a:fillRect/>
          </a:stretch>
        </p:blipFill>
        <p:spPr>
          <a:xfrm>
            <a:off x="4879917" y="438176"/>
            <a:ext cx="1138453" cy="659104"/>
          </a:xfrm>
          <a:prstGeom prst="rect">
            <a:avLst/>
          </a:prstGeom>
        </p:spPr>
      </p:pic>
      <p:pic>
        <p:nvPicPr>
          <p:cNvPr id="15" name="Picture 14">
            <a:extLst>
              <a:ext uri="{FF2B5EF4-FFF2-40B4-BE49-F238E27FC236}">
                <a16:creationId xmlns:a16="http://schemas.microsoft.com/office/drawing/2014/main" id="{7150B594-DE77-964F-8FAE-C99228806223}"/>
              </a:ext>
            </a:extLst>
          </p:cNvPr>
          <p:cNvPicPr>
            <a:picLocks noChangeAspect="1"/>
          </p:cNvPicPr>
          <p:nvPr userDrawn="1"/>
        </p:nvPicPr>
        <p:blipFill>
          <a:blip r:embed="rId5"/>
          <a:stretch>
            <a:fillRect/>
          </a:stretch>
        </p:blipFill>
        <p:spPr>
          <a:xfrm>
            <a:off x="6207162" y="322315"/>
            <a:ext cx="2553710" cy="1216574"/>
          </a:xfrm>
          <a:prstGeom prst="rect">
            <a:avLst/>
          </a:prstGeom>
        </p:spPr>
      </p:pic>
    </p:spTree>
    <p:extLst>
      <p:ext uri="{BB962C8B-B14F-4D97-AF65-F5344CB8AC3E}">
        <p14:creationId xmlns:p14="http://schemas.microsoft.com/office/powerpoint/2010/main" val="232489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920695"/>
            <a:ext cx="3879588" cy="424732"/>
          </a:xfrm>
          <a:noFill/>
          <a:ln cmpd="sng">
            <a:noFill/>
          </a:ln>
        </p:spPr>
        <p:txBody>
          <a:bodyPr/>
          <a:lstStyle>
            <a:lvl1pPr>
              <a:defRPr>
                <a:solidFill>
                  <a:srgbClr val="C00000"/>
                </a:solidFill>
              </a:defRPr>
            </a:lvl1p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noFill/>
        </p:spPr>
        <p:txBody>
          <a:bodyPr/>
          <a:lstStyle>
            <a:lvl1pPr>
              <a:defRPr>
                <a:solidFill>
                  <a:schemeClr val="tx1">
                    <a:lumMod val="95000"/>
                    <a:lumOff val="5000"/>
                  </a:schemeClr>
                </a:solidFill>
              </a:defRPr>
            </a:lvl1pPr>
          </a:lstStyle>
          <a:p>
            <a:fld id="{FB9C47C6-2ED8-4541-9D9E-EE1FF266620F}" type="slidenum">
              <a:rPr lang="ru-RU" smtClean="0"/>
              <a:pPr/>
              <a:t>‹#›</a:t>
            </a:fld>
            <a:endParaRPr lang="ru-RU"/>
          </a:p>
        </p:txBody>
      </p:sp>
      <p:cxnSp>
        <p:nvCxnSpPr>
          <p:cNvPr id="8" name="Straight Connector 7">
            <a:extLst>
              <a:ext uri="{FF2B5EF4-FFF2-40B4-BE49-F238E27FC236}">
                <a16:creationId xmlns:a16="http://schemas.microsoft.com/office/drawing/2014/main" id="{D2227670-8BCE-874C-AAFC-AEDECDA29159}"/>
              </a:ext>
            </a:extLst>
          </p:cNvPr>
          <p:cNvCxnSpPr/>
          <p:nvPr userDrawn="1"/>
        </p:nvCxnSpPr>
        <p:spPr>
          <a:xfrm>
            <a:off x="628650" y="1464435"/>
            <a:ext cx="78867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87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558479" cy="757130"/>
          </a:xfrm>
        </p:spPr>
        <p:txBody>
          <a:bodyPr anchor="t"/>
          <a:lstStyle>
            <a:lvl1pPr>
              <a:defRPr sz="4800"/>
            </a:lvl1pPr>
          </a:lstStyle>
          <a:p>
            <a:r>
              <a:rPr lang="de-DE"/>
              <a:t>Mastertitelformat bearbeiten</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noFill/>
        </p:spPr>
        <p:txBody>
          <a:bodyPr/>
          <a:lstStyle>
            <a:lvl1pPr>
              <a:defRPr>
                <a:solidFill>
                  <a:schemeClr val="tx1">
                    <a:lumMod val="95000"/>
                    <a:lumOff val="5000"/>
                  </a:schemeClr>
                </a:solidFill>
              </a:defRPr>
            </a:lvl1pPr>
          </a:lstStyle>
          <a:p>
            <a:fld id="{FB9C47C6-2ED8-4541-9D9E-EE1FF266620F}" type="slidenum">
              <a:rPr lang="ru-RU" smtClean="0"/>
              <a:pPr/>
              <a:t>‹#›</a:t>
            </a:fld>
            <a:endParaRPr lang="ru-RU"/>
          </a:p>
        </p:txBody>
      </p:sp>
    </p:spTree>
    <p:extLst>
      <p:ext uri="{BB962C8B-B14F-4D97-AF65-F5344CB8AC3E}">
        <p14:creationId xmlns:p14="http://schemas.microsoft.com/office/powerpoint/2010/main" val="299564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B9C47C6-2ED8-4541-9D9E-EE1FF266620F}" type="slidenum">
              <a:rPr lang="ru-RU" smtClean="0"/>
              <a:t>‹#›</a:t>
            </a:fld>
            <a:endParaRPr lang="ru-RU"/>
          </a:p>
        </p:txBody>
      </p:sp>
      <p:cxnSp>
        <p:nvCxnSpPr>
          <p:cNvPr id="8" name="Straight Connector 7">
            <a:extLst>
              <a:ext uri="{FF2B5EF4-FFF2-40B4-BE49-F238E27FC236}">
                <a16:creationId xmlns:a16="http://schemas.microsoft.com/office/drawing/2014/main" id="{A52200B6-FE47-9A41-B38A-A4F9B62EBB9B}"/>
              </a:ext>
            </a:extLst>
          </p:cNvPr>
          <p:cNvCxnSpPr/>
          <p:nvPr userDrawn="1"/>
        </p:nvCxnSpPr>
        <p:spPr>
          <a:xfrm>
            <a:off x="628650" y="1496334"/>
            <a:ext cx="78867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6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850605"/>
            <a:ext cx="7886700" cy="840084"/>
          </a:xfrm>
        </p:spPr>
        <p:txBody>
          <a:bodyPr/>
          <a:lstStyle/>
          <a:p>
            <a:r>
              <a:rPr lang="de-DE"/>
              <a:t>Mastertitelformat bearbeiten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a:noFill/>
        </p:spPr>
        <p:txBody>
          <a:bodyPr/>
          <a:lstStyle>
            <a:lvl1pPr>
              <a:defRPr>
                <a:solidFill>
                  <a:schemeClr val="tx1">
                    <a:lumMod val="95000"/>
                    <a:lumOff val="5000"/>
                  </a:schemeClr>
                </a:solidFill>
              </a:defRPr>
            </a:lvl1pPr>
          </a:lstStyle>
          <a:p>
            <a:fld id="{FB9C47C6-2ED8-4541-9D9E-EE1FF266620F}" type="slidenum">
              <a:rPr lang="ru-RU" smtClean="0"/>
              <a:pPr/>
              <a:t>‹#›</a:t>
            </a:fld>
            <a:endParaRPr lang="ru-RU"/>
          </a:p>
        </p:txBody>
      </p:sp>
      <p:cxnSp>
        <p:nvCxnSpPr>
          <p:cNvPr id="10" name="Straight Connector 9">
            <a:extLst>
              <a:ext uri="{FF2B5EF4-FFF2-40B4-BE49-F238E27FC236}">
                <a16:creationId xmlns:a16="http://schemas.microsoft.com/office/drawing/2014/main" id="{0BF0D2BA-F96F-DA4D-BDB0-E9CFA790C392}"/>
              </a:ext>
            </a:extLst>
          </p:cNvPr>
          <p:cNvCxnSpPr/>
          <p:nvPr userDrawn="1"/>
        </p:nvCxnSpPr>
        <p:spPr>
          <a:xfrm>
            <a:off x="628650" y="1587774"/>
            <a:ext cx="78867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6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B9C47C6-2ED8-4541-9D9E-EE1FF266620F}" type="slidenum">
              <a:rPr lang="ru-RU" smtClean="0"/>
              <a:t>‹#›</a:t>
            </a:fld>
            <a:endParaRPr lang="ru-RU"/>
          </a:p>
        </p:txBody>
      </p:sp>
    </p:spTree>
    <p:extLst>
      <p:ext uri="{BB962C8B-B14F-4D97-AF65-F5344CB8AC3E}">
        <p14:creationId xmlns:p14="http://schemas.microsoft.com/office/powerpoint/2010/main" val="136204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B9C47C6-2ED8-4541-9D9E-EE1FF266620F}" type="slidenum">
              <a:rPr lang="ru-RU" smtClean="0"/>
              <a:t>‹#›</a:t>
            </a:fld>
            <a:endParaRPr lang="ru-RU"/>
          </a:p>
        </p:txBody>
      </p:sp>
    </p:spTree>
    <p:extLst>
      <p:ext uri="{BB962C8B-B14F-4D97-AF65-F5344CB8AC3E}">
        <p14:creationId xmlns:p14="http://schemas.microsoft.com/office/powerpoint/2010/main" val="372320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987427"/>
            <a:ext cx="3018775" cy="1069974"/>
          </a:xfrm>
        </p:spPr>
        <p:txBody>
          <a:bodyPr anchor="b"/>
          <a:lstStyle>
            <a:lvl1pPr>
              <a:defRPr sz="3200"/>
            </a:lvl1pPr>
          </a:lstStyle>
          <a:p>
            <a:r>
              <a:rPr lang="en-US"/>
              <a:t>Click to edit </a:t>
            </a:r>
            <a:br>
              <a:rPr lang="en-US"/>
            </a:br>
            <a:r>
              <a:rPr lang="en-US"/>
              <a:t>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629840" y="2366010"/>
            <a:ext cx="3018776" cy="35029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B9C47C6-2ED8-4541-9D9E-EE1FF266620F}" type="slidenum">
              <a:rPr lang="ru-RU" smtClean="0"/>
              <a:t>‹#›</a:t>
            </a:fld>
            <a:endParaRPr lang="ru-RU"/>
          </a:p>
        </p:txBody>
      </p:sp>
      <p:cxnSp>
        <p:nvCxnSpPr>
          <p:cNvPr id="9" name="Straight Connector 8">
            <a:extLst>
              <a:ext uri="{FF2B5EF4-FFF2-40B4-BE49-F238E27FC236}">
                <a16:creationId xmlns:a16="http://schemas.microsoft.com/office/drawing/2014/main" id="{3BDBFAE9-8754-2C45-AE53-97843CDC0BEF}"/>
              </a:ext>
            </a:extLst>
          </p:cNvPr>
          <p:cNvCxnSpPr>
            <a:cxnSpLocks/>
          </p:cNvCxnSpPr>
          <p:nvPr userDrawn="1"/>
        </p:nvCxnSpPr>
        <p:spPr>
          <a:xfrm>
            <a:off x="628650" y="2204994"/>
            <a:ext cx="301996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0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2" y="987427"/>
            <a:ext cx="2949178" cy="1069974"/>
          </a:xfrm>
        </p:spPr>
        <p:txBody>
          <a:bodyPr anchor="b"/>
          <a:lstStyle>
            <a:lvl1pPr>
              <a:defRPr sz="3200"/>
            </a:lvl1pPr>
          </a:lstStyle>
          <a:p>
            <a:r>
              <a:rPr lang="en-US"/>
              <a:t>Click to edit </a:t>
            </a:r>
            <a:br>
              <a:rPr lang="en-US"/>
            </a:br>
            <a:r>
              <a:rPr lang="en-US"/>
              <a:t>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629841" y="2366010"/>
            <a:ext cx="2949178" cy="35029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B9C47C6-2ED8-4541-9D9E-EE1FF266620F}" type="slidenum">
              <a:rPr lang="ru-RU" smtClean="0"/>
              <a:t>‹#›</a:t>
            </a:fld>
            <a:endParaRPr lang="ru-RU"/>
          </a:p>
        </p:txBody>
      </p:sp>
      <p:cxnSp>
        <p:nvCxnSpPr>
          <p:cNvPr id="8" name="Straight Connector 7">
            <a:extLst>
              <a:ext uri="{FF2B5EF4-FFF2-40B4-BE49-F238E27FC236}">
                <a16:creationId xmlns:a16="http://schemas.microsoft.com/office/drawing/2014/main" id="{5641C306-5932-A440-9590-0DB5B8A085AD}"/>
              </a:ext>
            </a:extLst>
          </p:cNvPr>
          <p:cNvCxnSpPr>
            <a:cxnSpLocks/>
          </p:cNvCxnSpPr>
          <p:nvPr userDrawn="1"/>
        </p:nvCxnSpPr>
        <p:spPr>
          <a:xfrm>
            <a:off x="628650" y="2204994"/>
            <a:ext cx="301996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41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3495"/>
            <a:ext cx="3879588" cy="424732"/>
          </a:xfrm>
          <a:prstGeom prst="rect">
            <a:avLst/>
          </a:prstGeom>
          <a:noFill/>
        </p:spPr>
        <p:txBody>
          <a:bodyPr vert="horz" wrap="none" lIns="91440" tIns="45720" rIns="91440" bIns="45720" rtlCol="0" anchor="ctr">
            <a:spAutoFit/>
          </a:bodyPr>
          <a:lstStyle/>
          <a:p>
            <a:r>
              <a:rPr lang="de-DE"/>
              <a:t>Mastertitelformat bearbeiten</a:t>
            </a:r>
            <a:endParaRPr lang="en-US"/>
          </a:p>
        </p:txBody>
      </p:sp>
      <p:sp>
        <p:nvSpPr>
          <p:cNvPr id="3" name="Text Placeholder 2"/>
          <p:cNvSpPr>
            <a:spLocks noGrp="1"/>
          </p:cNvSpPr>
          <p:nvPr>
            <p:ph type="body" idx="1"/>
          </p:nvPr>
        </p:nvSpPr>
        <p:spPr>
          <a:xfrm>
            <a:off x="628650" y="1587774"/>
            <a:ext cx="7886700" cy="4589189"/>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628650" y="6484883"/>
            <a:ext cx="2057400" cy="236593"/>
          </a:xfrm>
          <a:prstGeom prst="rect">
            <a:avLst/>
          </a:prstGeom>
          <a:noFill/>
        </p:spPr>
        <p:txBody>
          <a:bodyPr vert="horz" lIns="91440" tIns="45720" rIns="91440" bIns="45720" rtlCol="0" anchor="ctr"/>
          <a:lstStyle>
            <a:lvl1pPr algn="l">
              <a:defRPr sz="1200">
                <a:solidFill>
                  <a:schemeClr val="tx1"/>
                </a:solidFill>
              </a:defRPr>
            </a:lvl1pPr>
          </a:lstStyle>
          <a:p>
            <a:endParaRPr lang="ru-RU"/>
          </a:p>
        </p:txBody>
      </p:sp>
      <p:sp>
        <p:nvSpPr>
          <p:cNvPr id="5" name="Footer Placeholder 4"/>
          <p:cNvSpPr>
            <a:spLocks noGrp="1"/>
          </p:cNvSpPr>
          <p:nvPr>
            <p:ph type="ftr" sz="quarter" idx="3"/>
          </p:nvPr>
        </p:nvSpPr>
        <p:spPr>
          <a:xfrm>
            <a:off x="3028950" y="6484883"/>
            <a:ext cx="3086100" cy="236593"/>
          </a:xfrm>
          <a:prstGeom prst="rect">
            <a:avLst/>
          </a:prstGeom>
          <a:noFill/>
        </p:spPr>
        <p:txBody>
          <a:bodyPr vert="horz" lIns="91440" tIns="45720" rIns="91440" bIns="45720" rtlCol="0" anchor="ctr"/>
          <a:lstStyle>
            <a:lvl1pPr algn="ctr">
              <a:defRPr sz="1200">
                <a:solidFill>
                  <a:schemeClr val="tx1"/>
                </a:solidFill>
              </a:defRPr>
            </a:lvl1pPr>
          </a:lstStyle>
          <a:p>
            <a:endParaRPr lang="ru-RU"/>
          </a:p>
        </p:txBody>
      </p:sp>
      <p:sp>
        <p:nvSpPr>
          <p:cNvPr id="6" name="Slide Number Placeholder 5"/>
          <p:cNvSpPr>
            <a:spLocks noGrp="1"/>
          </p:cNvSpPr>
          <p:nvPr>
            <p:ph type="sldNum" sz="quarter" idx="4"/>
          </p:nvPr>
        </p:nvSpPr>
        <p:spPr>
          <a:xfrm>
            <a:off x="6457950" y="6484883"/>
            <a:ext cx="2057400" cy="236593"/>
          </a:xfrm>
          <a:prstGeom prst="rect">
            <a:avLst/>
          </a:prstGeom>
          <a:noFill/>
        </p:spPr>
        <p:txBody>
          <a:bodyPr vert="horz" lIns="91440" tIns="45720" rIns="91440" bIns="45720" rtlCol="0" anchor="ctr"/>
          <a:lstStyle>
            <a:lvl1pPr algn="r">
              <a:defRPr sz="1200">
                <a:solidFill>
                  <a:schemeClr val="tx1"/>
                </a:solidFill>
              </a:defRPr>
            </a:lvl1pPr>
          </a:lstStyle>
          <a:p>
            <a:fld id="{FB9C47C6-2ED8-4541-9D9E-EE1FF266620F}" type="slidenum">
              <a:rPr lang="ru-RU" smtClean="0"/>
              <a:pPr/>
              <a:t>‹#›</a:t>
            </a:fld>
            <a:endParaRPr lang="ru-RU"/>
          </a:p>
        </p:txBody>
      </p:sp>
      <p:pic>
        <p:nvPicPr>
          <p:cNvPr id="8" name="Picture 7">
            <a:extLst>
              <a:ext uri="{FF2B5EF4-FFF2-40B4-BE49-F238E27FC236}">
                <a16:creationId xmlns:a16="http://schemas.microsoft.com/office/drawing/2014/main" id="{B00CB875-852E-044B-84A4-9C3A9CE80980}"/>
              </a:ext>
            </a:extLst>
          </p:cNvPr>
          <p:cNvPicPr>
            <a:picLocks noChangeAspect="1"/>
          </p:cNvPicPr>
          <p:nvPr userDrawn="1"/>
        </p:nvPicPr>
        <p:blipFill>
          <a:blip r:embed="rId11"/>
          <a:stretch>
            <a:fillRect/>
          </a:stretch>
        </p:blipFill>
        <p:spPr>
          <a:xfrm>
            <a:off x="231227" y="230190"/>
            <a:ext cx="1324303" cy="393759"/>
          </a:xfrm>
          <a:prstGeom prst="rect">
            <a:avLst/>
          </a:prstGeom>
        </p:spPr>
      </p:pic>
    </p:spTree>
    <p:extLst>
      <p:ext uri="{BB962C8B-B14F-4D97-AF65-F5344CB8AC3E}">
        <p14:creationId xmlns:p14="http://schemas.microsoft.com/office/powerpoint/2010/main" val="142785341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ftr="0" dt="0"/>
  <p:txStyles>
    <p:titleStyle>
      <a:lvl1pPr algn="l" defTabSz="914400" rtl="0" eaLnBrk="1" latinLnBrk="0" hangingPunct="1">
        <a:lnSpc>
          <a:spcPct val="90000"/>
        </a:lnSpc>
        <a:spcBef>
          <a:spcPct val="0"/>
        </a:spcBef>
        <a:buNone/>
        <a:defRPr sz="2400" u="none"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mber-climate.org/press-releases/world-passes-30-renewable-electricity-milestone/" TargetMode="External"/><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egyptoil-gas.com/news/electricity-minister-egypt-can-produce-green-hydrogen-at-the-lowest-costs/" TargetMode="External"/><Relationship Id="rId5" Type="http://schemas.openxmlformats.org/officeDocument/2006/relationships/hyperlink" Target="https://doi.org/10.1016/j.ijhydene.2023.07.108" TargetMode="External"/><Relationship Id="rId4" Type="http://schemas.openxmlformats.org/officeDocument/2006/relationships/hyperlink" Target="https://www.iea.org/countries/egypt/energy-mi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9C361DD-8F16-49FC-98F7-18C024C2D0A3}"/>
              </a:ext>
            </a:extLst>
          </p:cNvPr>
          <p:cNvSpPr txBox="1">
            <a:spLocks/>
          </p:cNvSpPr>
          <p:nvPr/>
        </p:nvSpPr>
        <p:spPr>
          <a:xfrm>
            <a:off x="0" y="1374039"/>
            <a:ext cx="9144000" cy="4109922"/>
          </a:xfrm>
          <a:prstGeom prst="rect">
            <a:avLst/>
          </a:prstGeom>
          <a:solidFill>
            <a:srgbClr val="CA4444"/>
          </a:solidFill>
          <a:ln>
            <a:noFill/>
          </a:ln>
        </p:spPr>
        <p:txBody>
          <a:bodyPr vert="horz" wrap="none" lIns="144000" tIns="45720" rIns="144000" bIns="45720" rtlCol="0" anchor="ctr">
            <a:normAutofit/>
          </a:bodyPr>
          <a:lstStyle>
            <a:lvl1pPr algn="l" defTabSz="914400" rtl="0" eaLnBrk="1" latinLnBrk="0" hangingPunct="1">
              <a:lnSpc>
                <a:spcPct val="90000"/>
              </a:lnSpc>
              <a:spcBef>
                <a:spcPct val="0"/>
              </a:spcBef>
              <a:buNone/>
              <a:defRPr sz="2800" u="none" kern="1200">
                <a:solidFill>
                  <a:schemeClr val="bg1"/>
                </a:solidFill>
                <a:latin typeface="+mj-lt"/>
                <a:ea typeface="+mj-ea"/>
                <a:cs typeface="+mj-cs"/>
              </a:defRPr>
            </a:lvl1pPr>
          </a:lstStyle>
          <a:p>
            <a:r>
              <a:rPr lang="en-US" sz="2400" b="1" dirty="0"/>
              <a:t>Hydrogen based electrification vs direct electrification using </a:t>
            </a:r>
          </a:p>
          <a:p>
            <a:r>
              <a:rPr lang="en-US" sz="2400" b="1" dirty="0"/>
              <a:t>solar PV and wind in Egypt: A HOMER PRO study </a:t>
            </a:r>
            <a:br>
              <a:rPr lang="en-US" sz="2000" dirty="0">
                <a:effectLst/>
                <a:ea typeface="Arial" panose="020B0604020202020204" pitchFamily="34" charset="0"/>
              </a:rPr>
            </a:br>
            <a:endParaRPr lang="en-US" sz="2000" b="1" dirty="0"/>
          </a:p>
          <a:p>
            <a:r>
              <a:rPr lang="en-US" sz="2000" b="1" dirty="0"/>
              <a:t>Presented by: Srishti Jain </a:t>
            </a:r>
          </a:p>
          <a:p>
            <a:r>
              <a:rPr lang="en-US" sz="2000" b="1" dirty="0"/>
              <a:t>Co-authors: </a:t>
            </a:r>
            <a:r>
              <a:rPr lang="de-DE" sz="2000" b="1" dirty="0">
                <a:latin typeface="+mn-lt"/>
                <a:cs typeface="Arial" panose="020B0604020202020204" pitchFamily="34" charset="0"/>
              </a:rPr>
              <a:t>Nadji Agadi, Khadidja Sakhraoui</a:t>
            </a:r>
          </a:p>
          <a:p>
            <a:endParaRPr lang="en-US" sz="2000" b="1" dirty="0">
              <a:latin typeface="+mn-lt"/>
            </a:endParaRPr>
          </a:p>
          <a:p>
            <a:r>
              <a:rPr lang="de-DE" sz="2000" b="1" dirty="0">
                <a:latin typeface="+mn-lt"/>
                <a:cs typeface="Arial" panose="020B0604020202020204" pitchFamily="34" charset="0"/>
              </a:rPr>
              <a:t>The Economic and Infrastructure Policy (WIP) department TU Berlin</a:t>
            </a:r>
            <a:endParaRPr lang="en-GB" sz="2000" b="1" dirty="0">
              <a:latin typeface="+mn-lt"/>
            </a:endParaRPr>
          </a:p>
        </p:txBody>
      </p:sp>
      <p:pic>
        <p:nvPicPr>
          <p:cNvPr id="3" name="Picture 2">
            <a:extLst>
              <a:ext uri="{FF2B5EF4-FFF2-40B4-BE49-F238E27FC236}">
                <a16:creationId xmlns:a16="http://schemas.microsoft.com/office/drawing/2014/main" id="{B965749D-B302-B27E-5B04-CFD44BBF1727}"/>
              </a:ext>
            </a:extLst>
          </p:cNvPr>
          <p:cNvPicPr>
            <a:picLocks noChangeAspect="1"/>
          </p:cNvPicPr>
          <p:nvPr/>
        </p:nvPicPr>
        <p:blipFill>
          <a:blip r:embed="rId3"/>
          <a:stretch>
            <a:fillRect/>
          </a:stretch>
        </p:blipFill>
        <p:spPr>
          <a:xfrm>
            <a:off x="7029155" y="184967"/>
            <a:ext cx="2114845" cy="971686"/>
          </a:xfrm>
          <a:prstGeom prst="rect">
            <a:avLst/>
          </a:prstGeom>
        </p:spPr>
      </p:pic>
    </p:spTree>
    <p:extLst>
      <p:ext uri="{BB962C8B-B14F-4D97-AF65-F5344CB8AC3E}">
        <p14:creationId xmlns:p14="http://schemas.microsoft.com/office/powerpoint/2010/main" val="187605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B36347-7644-FE81-3FB4-F3D0D315E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CC140-44FA-60A7-2311-BDAD88245FB0}"/>
              </a:ext>
            </a:extLst>
          </p:cNvPr>
          <p:cNvSpPr>
            <a:spLocks noGrp="1"/>
          </p:cNvSpPr>
          <p:nvPr>
            <p:ph type="title"/>
          </p:nvPr>
        </p:nvSpPr>
        <p:spPr>
          <a:xfrm>
            <a:off x="186815" y="333139"/>
            <a:ext cx="3239990" cy="424732"/>
          </a:xfrm>
        </p:spPr>
        <p:txBody>
          <a:bodyPr/>
          <a:lstStyle/>
          <a:p>
            <a:r>
              <a:rPr lang="de-DE" b="1" dirty="0"/>
              <a:t>Location for the study  </a:t>
            </a:r>
            <a:endParaRPr lang="en-GB" b="1" dirty="0"/>
          </a:p>
        </p:txBody>
      </p:sp>
      <p:sp>
        <p:nvSpPr>
          <p:cNvPr id="4" name="Slide Number Placeholder 3">
            <a:extLst>
              <a:ext uri="{FF2B5EF4-FFF2-40B4-BE49-F238E27FC236}">
                <a16:creationId xmlns:a16="http://schemas.microsoft.com/office/drawing/2014/main" id="{A0A5A945-63F0-D0DB-76B6-F701D7537890}"/>
              </a:ext>
            </a:extLst>
          </p:cNvPr>
          <p:cNvSpPr>
            <a:spLocks noGrp="1"/>
          </p:cNvSpPr>
          <p:nvPr>
            <p:ph type="sldNum" sz="quarter" idx="12"/>
          </p:nvPr>
        </p:nvSpPr>
        <p:spPr/>
        <p:txBody>
          <a:bodyPr/>
          <a:lstStyle/>
          <a:p>
            <a:fld id="{FB9C47C6-2ED8-4541-9D9E-EE1FF266620F}" type="slidenum">
              <a:rPr lang="ru-RU" smtClean="0"/>
              <a:pPr/>
              <a:t>10</a:t>
            </a:fld>
            <a:endParaRPr lang="ru-RU"/>
          </a:p>
        </p:txBody>
      </p:sp>
      <p:cxnSp>
        <p:nvCxnSpPr>
          <p:cNvPr id="6" name="Straight Connector 5">
            <a:extLst>
              <a:ext uri="{FF2B5EF4-FFF2-40B4-BE49-F238E27FC236}">
                <a16:creationId xmlns:a16="http://schemas.microsoft.com/office/drawing/2014/main" id="{7C56C447-F97E-C1E0-89CF-D7CDEC903C80}"/>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C3CB62BA-2DF5-428F-6BA0-9FCC831E6F54}"/>
              </a:ext>
            </a:extLst>
          </p:cNvPr>
          <p:cNvPicPr>
            <a:picLocks noChangeAspect="1"/>
          </p:cNvPicPr>
          <p:nvPr/>
        </p:nvPicPr>
        <p:blipFill>
          <a:blip r:embed="rId3"/>
          <a:srcRect b="5110"/>
          <a:stretch>
            <a:fillRect/>
          </a:stretch>
        </p:blipFill>
        <p:spPr>
          <a:xfrm>
            <a:off x="97342" y="1132931"/>
            <a:ext cx="5345816" cy="3824724"/>
          </a:xfrm>
          <a:prstGeom prst="rect">
            <a:avLst/>
          </a:prstGeom>
        </p:spPr>
      </p:pic>
      <p:sp>
        <p:nvSpPr>
          <p:cNvPr id="13" name="TextBox 12">
            <a:extLst>
              <a:ext uri="{FF2B5EF4-FFF2-40B4-BE49-F238E27FC236}">
                <a16:creationId xmlns:a16="http://schemas.microsoft.com/office/drawing/2014/main" id="{30A50CE4-DDD4-B0DA-1A3D-95FDB3D129DA}"/>
              </a:ext>
            </a:extLst>
          </p:cNvPr>
          <p:cNvSpPr txBox="1"/>
          <p:nvPr/>
        </p:nvSpPr>
        <p:spPr>
          <a:xfrm>
            <a:off x="4966138" y="1132931"/>
            <a:ext cx="4035971"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For this study, SCZONE has been chosen as the study location. </a:t>
            </a:r>
          </a:p>
          <a:p>
            <a:pPr marL="285750" indent="-285750">
              <a:buFont typeface="Arial" panose="020B0604020202020204" pitchFamily="34" charset="0"/>
              <a:buChar char="•"/>
            </a:pPr>
            <a:r>
              <a:rPr lang="en-US" sz="2000" dirty="0"/>
              <a:t>The selection of the zone as a study area for hydrogen production in Egypt is driven by its strategic location, well-developed infrastructure, and government initiatives promoting renewable energy projects.</a:t>
            </a:r>
          </a:p>
        </p:txBody>
      </p:sp>
      <p:pic>
        <p:nvPicPr>
          <p:cNvPr id="3" name="Picture 2">
            <a:extLst>
              <a:ext uri="{FF2B5EF4-FFF2-40B4-BE49-F238E27FC236}">
                <a16:creationId xmlns:a16="http://schemas.microsoft.com/office/drawing/2014/main" id="{CB024383-9EAA-05C1-2682-828F7D712F54}"/>
              </a:ext>
            </a:extLst>
          </p:cNvPr>
          <p:cNvPicPr>
            <a:picLocks noChangeAspect="1"/>
          </p:cNvPicPr>
          <p:nvPr/>
        </p:nvPicPr>
        <p:blipFill>
          <a:blip r:embed="rId4"/>
          <a:stretch>
            <a:fillRect/>
          </a:stretch>
        </p:blipFill>
        <p:spPr>
          <a:xfrm>
            <a:off x="6894244" y="209949"/>
            <a:ext cx="1740087" cy="799500"/>
          </a:xfrm>
          <a:prstGeom prst="rect">
            <a:avLst/>
          </a:prstGeom>
        </p:spPr>
      </p:pic>
    </p:spTree>
    <p:extLst>
      <p:ext uri="{BB962C8B-B14F-4D97-AF65-F5344CB8AC3E}">
        <p14:creationId xmlns:p14="http://schemas.microsoft.com/office/powerpoint/2010/main" val="206402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D632162-B3BD-4F57-B7FD-A7DEA0E9B0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8DC041-886A-D1F3-DF89-9A65284F0E7F}"/>
              </a:ext>
            </a:extLst>
          </p:cNvPr>
          <p:cNvSpPr>
            <a:spLocks noGrp="1"/>
          </p:cNvSpPr>
          <p:nvPr>
            <p:ph type="title"/>
          </p:nvPr>
        </p:nvSpPr>
        <p:spPr>
          <a:xfrm>
            <a:off x="186815" y="333139"/>
            <a:ext cx="5368777" cy="424732"/>
          </a:xfrm>
        </p:spPr>
        <p:txBody>
          <a:bodyPr/>
          <a:lstStyle/>
          <a:p>
            <a:r>
              <a:rPr lang="de-DE" b="1" dirty="0"/>
              <a:t>Models and system configuration (1/2)  </a:t>
            </a:r>
            <a:endParaRPr lang="en-GB" b="1" dirty="0"/>
          </a:p>
        </p:txBody>
      </p:sp>
      <p:sp>
        <p:nvSpPr>
          <p:cNvPr id="3" name="Content Placeholder 2">
            <a:extLst>
              <a:ext uri="{FF2B5EF4-FFF2-40B4-BE49-F238E27FC236}">
                <a16:creationId xmlns:a16="http://schemas.microsoft.com/office/drawing/2014/main" id="{BD7E0C7C-4945-333B-DADF-81C967BC6F5C}"/>
              </a:ext>
            </a:extLst>
          </p:cNvPr>
          <p:cNvSpPr>
            <a:spLocks noGrp="1"/>
          </p:cNvSpPr>
          <p:nvPr>
            <p:ph idx="1"/>
          </p:nvPr>
        </p:nvSpPr>
        <p:spPr>
          <a:xfrm>
            <a:off x="186815" y="978009"/>
            <a:ext cx="8239062" cy="374356"/>
          </a:xfrm>
        </p:spPr>
        <p:txBody>
          <a:bodyPr>
            <a:noAutofit/>
          </a:bodyPr>
          <a:lstStyle/>
          <a:p>
            <a:pPr marL="0" indent="0">
              <a:buNone/>
            </a:pPr>
            <a:r>
              <a:rPr lang="en-US" b="1" dirty="0">
                <a:solidFill>
                  <a:srgbClr val="C00000"/>
                </a:solidFill>
                <a:effectLst/>
                <a:ea typeface="Arial" panose="020B0604020202020204" pitchFamily="34" charset="0"/>
              </a:rPr>
              <a:t>Model 1: Direct Electrification </a:t>
            </a:r>
          </a:p>
        </p:txBody>
      </p:sp>
      <p:sp>
        <p:nvSpPr>
          <p:cNvPr id="4" name="Slide Number Placeholder 3">
            <a:extLst>
              <a:ext uri="{FF2B5EF4-FFF2-40B4-BE49-F238E27FC236}">
                <a16:creationId xmlns:a16="http://schemas.microsoft.com/office/drawing/2014/main" id="{7AE49DD1-3395-8F25-EA2B-5A3F037C0305}"/>
              </a:ext>
            </a:extLst>
          </p:cNvPr>
          <p:cNvSpPr>
            <a:spLocks noGrp="1"/>
          </p:cNvSpPr>
          <p:nvPr>
            <p:ph type="sldNum" sz="quarter" idx="12"/>
          </p:nvPr>
        </p:nvSpPr>
        <p:spPr/>
        <p:txBody>
          <a:bodyPr/>
          <a:lstStyle/>
          <a:p>
            <a:fld id="{FB9C47C6-2ED8-4541-9D9E-EE1FF266620F}" type="slidenum">
              <a:rPr lang="ru-RU" smtClean="0"/>
              <a:pPr/>
              <a:t>11</a:t>
            </a:fld>
            <a:endParaRPr lang="ru-RU"/>
          </a:p>
        </p:txBody>
      </p:sp>
      <p:cxnSp>
        <p:nvCxnSpPr>
          <p:cNvPr id="6" name="Straight Connector 5">
            <a:extLst>
              <a:ext uri="{FF2B5EF4-FFF2-40B4-BE49-F238E27FC236}">
                <a16:creationId xmlns:a16="http://schemas.microsoft.com/office/drawing/2014/main" id="{704090E4-4981-C80B-FD02-6EDCD7AF4B48}"/>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8FD21A2D-94E1-AD8E-775C-C48C44C0B77B}"/>
              </a:ext>
            </a:extLst>
          </p:cNvPr>
          <p:cNvSpPr txBox="1"/>
          <p:nvPr/>
        </p:nvSpPr>
        <p:spPr>
          <a:xfrm>
            <a:off x="186815" y="1319277"/>
            <a:ext cx="8957186" cy="2862322"/>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ea typeface="Arial" panose="020B0604020202020204" pitchFamily="34" charset="0"/>
              </a:rPr>
              <a:t>Components</a:t>
            </a:r>
          </a:p>
          <a:p>
            <a:pPr marL="742950" lvl="1" indent="-285750">
              <a:buFont typeface="Arial" panose="020B0604020202020204" pitchFamily="34" charset="0"/>
              <a:buChar char="•"/>
            </a:pPr>
            <a:r>
              <a:rPr lang="en-US" dirty="0"/>
              <a:t>Solar PV arrays </a:t>
            </a:r>
          </a:p>
          <a:p>
            <a:pPr marL="742950" lvl="1" indent="-285750">
              <a:buFont typeface="Arial" panose="020B0604020202020204" pitchFamily="34" charset="0"/>
              <a:buChar char="•"/>
            </a:pPr>
            <a:r>
              <a:rPr lang="en-US" dirty="0"/>
              <a:t>Wind turbines </a:t>
            </a:r>
          </a:p>
          <a:p>
            <a:pPr marL="742950" lvl="1" indent="-285750">
              <a:buFont typeface="Arial" panose="020B0604020202020204" pitchFamily="34" charset="0"/>
              <a:buChar char="•"/>
            </a:pPr>
            <a:r>
              <a:rPr lang="en-US" dirty="0"/>
              <a:t>Lithium-ion battery storage </a:t>
            </a:r>
          </a:p>
          <a:p>
            <a:pPr marL="742950" lvl="1" indent="-285750">
              <a:buFont typeface="Arial" panose="020B0604020202020204" pitchFamily="34" charset="0"/>
              <a:buChar char="•"/>
            </a:pPr>
            <a:r>
              <a:rPr lang="en-US" dirty="0"/>
              <a:t>Converter (inverter) </a:t>
            </a:r>
          </a:p>
          <a:p>
            <a:pPr marL="742950" lvl="1" indent="-285750">
              <a:buFont typeface="Arial" panose="020B0604020202020204" pitchFamily="34" charset="0"/>
              <a:buChar char="•"/>
            </a:pPr>
            <a:r>
              <a:rPr lang="en-US" dirty="0"/>
              <a:t>Electric load</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System Description: </a:t>
            </a:r>
            <a:r>
              <a:rPr lang="en-US" dirty="0"/>
              <a:t>Electricity generated from PV and wind directly supplies the load. Surplus energy is stored in batteries for later use during periods of low generation. </a:t>
            </a:r>
          </a:p>
          <a:p>
            <a:pPr marL="742950" lvl="1"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ABA04A46-58D6-A043-30F0-461B86A7A930}"/>
              </a:ext>
            </a:extLst>
          </p:cNvPr>
          <p:cNvPicPr>
            <a:picLocks noChangeAspect="1"/>
          </p:cNvPicPr>
          <p:nvPr/>
        </p:nvPicPr>
        <p:blipFill>
          <a:blip r:embed="rId3"/>
          <a:stretch>
            <a:fillRect/>
          </a:stretch>
        </p:blipFill>
        <p:spPr>
          <a:xfrm>
            <a:off x="5158078" y="743261"/>
            <a:ext cx="3071521" cy="2184235"/>
          </a:xfrm>
          <a:prstGeom prst="rect">
            <a:avLst/>
          </a:prstGeom>
        </p:spPr>
      </p:pic>
      <p:sp>
        <p:nvSpPr>
          <p:cNvPr id="9" name="Content Placeholder 2">
            <a:extLst>
              <a:ext uri="{FF2B5EF4-FFF2-40B4-BE49-F238E27FC236}">
                <a16:creationId xmlns:a16="http://schemas.microsoft.com/office/drawing/2014/main" id="{8803EF8B-6EEE-4232-E836-9B6F735558C1}"/>
              </a:ext>
            </a:extLst>
          </p:cNvPr>
          <p:cNvSpPr txBox="1">
            <a:spLocks/>
          </p:cNvSpPr>
          <p:nvPr/>
        </p:nvSpPr>
        <p:spPr>
          <a:xfrm>
            <a:off x="276288" y="3889292"/>
            <a:ext cx="8239062" cy="3743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00000"/>
                </a:solidFill>
                <a:ea typeface="Arial" panose="020B0604020202020204" pitchFamily="34" charset="0"/>
              </a:rPr>
              <a:t>Model 2: Hydrogen-Based Electrification  </a:t>
            </a:r>
          </a:p>
        </p:txBody>
      </p:sp>
      <p:sp>
        <p:nvSpPr>
          <p:cNvPr id="10" name="TextBox 9">
            <a:extLst>
              <a:ext uri="{FF2B5EF4-FFF2-40B4-BE49-F238E27FC236}">
                <a16:creationId xmlns:a16="http://schemas.microsoft.com/office/drawing/2014/main" id="{220BC73F-41F9-0636-B8CE-636CAC307789}"/>
              </a:ext>
            </a:extLst>
          </p:cNvPr>
          <p:cNvSpPr txBox="1"/>
          <p:nvPr/>
        </p:nvSpPr>
        <p:spPr>
          <a:xfrm>
            <a:off x="276288" y="4295064"/>
            <a:ext cx="2961948"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ea typeface="Arial" panose="020B0604020202020204" pitchFamily="34" charset="0"/>
              </a:rPr>
              <a:t>Components</a:t>
            </a:r>
          </a:p>
          <a:p>
            <a:pPr marL="742950" lvl="1" indent="-285750">
              <a:buFont typeface="Arial" panose="020B0604020202020204" pitchFamily="34" charset="0"/>
              <a:buChar char="•"/>
            </a:pPr>
            <a:r>
              <a:rPr lang="en-US" dirty="0"/>
              <a:t>Solar PV arrays                                        </a:t>
            </a:r>
          </a:p>
          <a:p>
            <a:pPr marL="742950" lvl="1" indent="-285750">
              <a:buFont typeface="Arial" panose="020B0604020202020204" pitchFamily="34" charset="0"/>
              <a:buChar char="•"/>
            </a:pPr>
            <a:r>
              <a:rPr lang="en-US" dirty="0"/>
              <a:t>Wind turbines </a:t>
            </a:r>
          </a:p>
          <a:p>
            <a:pPr marL="742950" lvl="1" indent="-285750">
              <a:buFont typeface="Arial" panose="020B0604020202020204" pitchFamily="34" charset="0"/>
              <a:buChar char="•"/>
            </a:pPr>
            <a:r>
              <a:rPr lang="en-US" dirty="0"/>
              <a:t>Lithium-ion battery storage </a:t>
            </a:r>
          </a:p>
          <a:p>
            <a:pPr marL="742950" lvl="1" indent="-285750">
              <a:buFont typeface="Arial" panose="020B0604020202020204" pitchFamily="34" charset="0"/>
              <a:buChar char="•"/>
            </a:pPr>
            <a:r>
              <a:rPr lang="en-US" dirty="0"/>
              <a:t>Converter (inverter)</a:t>
            </a:r>
          </a:p>
          <a:p>
            <a:pPr lvl="1"/>
            <a:endParaRPr lang="en-US" dirty="0"/>
          </a:p>
        </p:txBody>
      </p:sp>
      <p:pic>
        <p:nvPicPr>
          <p:cNvPr id="14" name="Picture 13">
            <a:extLst>
              <a:ext uri="{FF2B5EF4-FFF2-40B4-BE49-F238E27FC236}">
                <a16:creationId xmlns:a16="http://schemas.microsoft.com/office/drawing/2014/main" id="{6E9D2D30-47C3-16E9-D632-FFE404F2EA2C}"/>
              </a:ext>
            </a:extLst>
          </p:cNvPr>
          <p:cNvPicPr>
            <a:picLocks noChangeAspect="1"/>
          </p:cNvPicPr>
          <p:nvPr/>
        </p:nvPicPr>
        <p:blipFill>
          <a:blip r:embed="rId4"/>
          <a:stretch>
            <a:fillRect/>
          </a:stretch>
        </p:blipFill>
        <p:spPr>
          <a:xfrm>
            <a:off x="5640109" y="4018464"/>
            <a:ext cx="2499236" cy="2413959"/>
          </a:xfrm>
          <a:prstGeom prst="rect">
            <a:avLst/>
          </a:prstGeom>
        </p:spPr>
      </p:pic>
      <p:sp>
        <p:nvSpPr>
          <p:cNvPr id="16" name="TextBox 15">
            <a:extLst>
              <a:ext uri="{FF2B5EF4-FFF2-40B4-BE49-F238E27FC236}">
                <a16:creationId xmlns:a16="http://schemas.microsoft.com/office/drawing/2014/main" id="{25C146FB-5168-E01B-8D25-E42CDB17BE42}"/>
              </a:ext>
            </a:extLst>
          </p:cNvPr>
          <p:cNvSpPr txBox="1"/>
          <p:nvPr/>
        </p:nvSpPr>
        <p:spPr>
          <a:xfrm>
            <a:off x="3148763" y="4357896"/>
            <a:ext cx="2225692" cy="1200329"/>
          </a:xfrm>
          <a:prstGeom prst="rect">
            <a:avLst/>
          </a:prstGeom>
          <a:noFill/>
        </p:spPr>
        <p:txBody>
          <a:bodyPr wrap="square" rtlCol="0">
            <a:spAutoFit/>
          </a:bodyPr>
          <a:lstStyle/>
          <a:p>
            <a:pPr marL="285750" indent="-285750">
              <a:buFont typeface="Arial" panose="020B0604020202020204" pitchFamily="34" charset="0"/>
              <a:buChar char="•"/>
            </a:pPr>
            <a:r>
              <a:rPr lang="en-US" dirty="0" err="1"/>
              <a:t>Electrolyzer</a:t>
            </a:r>
            <a:endParaRPr lang="en-US" dirty="0"/>
          </a:p>
          <a:p>
            <a:pPr marL="285750" indent="-285750">
              <a:buFont typeface="Arial" panose="020B0604020202020204" pitchFamily="34" charset="0"/>
              <a:buChar char="•"/>
            </a:pPr>
            <a:r>
              <a:rPr lang="en-US" dirty="0"/>
              <a:t>Hydrogen storage tank </a:t>
            </a:r>
          </a:p>
          <a:p>
            <a:pPr marL="285750" indent="-285750">
              <a:buFont typeface="Arial" panose="020B0604020202020204" pitchFamily="34" charset="0"/>
              <a:buChar char="•"/>
            </a:pPr>
            <a:r>
              <a:rPr lang="en-US" dirty="0"/>
              <a:t>Hydrogen load  </a:t>
            </a:r>
          </a:p>
        </p:txBody>
      </p:sp>
      <p:pic>
        <p:nvPicPr>
          <p:cNvPr id="7" name="Picture 6">
            <a:extLst>
              <a:ext uri="{FF2B5EF4-FFF2-40B4-BE49-F238E27FC236}">
                <a16:creationId xmlns:a16="http://schemas.microsoft.com/office/drawing/2014/main" id="{53B4E093-8AFE-EFFF-F940-26797297E866}"/>
              </a:ext>
            </a:extLst>
          </p:cNvPr>
          <p:cNvPicPr>
            <a:picLocks noChangeAspect="1"/>
          </p:cNvPicPr>
          <p:nvPr/>
        </p:nvPicPr>
        <p:blipFill>
          <a:blip r:embed="rId5"/>
          <a:stretch>
            <a:fillRect/>
          </a:stretch>
        </p:blipFill>
        <p:spPr>
          <a:xfrm>
            <a:off x="7029155" y="155532"/>
            <a:ext cx="1486195" cy="682847"/>
          </a:xfrm>
          <a:prstGeom prst="rect">
            <a:avLst/>
          </a:prstGeom>
        </p:spPr>
      </p:pic>
    </p:spTree>
    <p:extLst>
      <p:ext uri="{BB962C8B-B14F-4D97-AF65-F5344CB8AC3E}">
        <p14:creationId xmlns:p14="http://schemas.microsoft.com/office/powerpoint/2010/main" val="338348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BCDBCD5-0A8F-05DD-DEC5-4C62E9615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5FB8E-8171-2DFA-3918-F850E0736626}"/>
              </a:ext>
            </a:extLst>
          </p:cNvPr>
          <p:cNvSpPr>
            <a:spLocks noGrp="1"/>
          </p:cNvSpPr>
          <p:nvPr>
            <p:ph type="title"/>
          </p:nvPr>
        </p:nvSpPr>
        <p:spPr>
          <a:xfrm>
            <a:off x="186815" y="333139"/>
            <a:ext cx="5434501" cy="424732"/>
          </a:xfrm>
        </p:spPr>
        <p:txBody>
          <a:bodyPr/>
          <a:lstStyle/>
          <a:p>
            <a:r>
              <a:rPr lang="de-DE" b="1" dirty="0"/>
              <a:t>Models and system configuration (2/2)   </a:t>
            </a:r>
            <a:endParaRPr lang="en-GB" b="1" dirty="0"/>
          </a:p>
        </p:txBody>
      </p:sp>
      <p:sp>
        <p:nvSpPr>
          <p:cNvPr id="4" name="Slide Number Placeholder 3">
            <a:extLst>
              <a:ext uri="{FF2B5EF4-FFF2-40B4-BE49-F238E27FC236}">
                <a16:creationId xmlns:a16="http://schemas.microsoft.com/office/drawing/2014/main" id="{873205C5-B0EC-26A2-802C-A0FDA050F668}"/>
              </a:ext>
            </a:extLst>
          </p:cNvPr>
          <p:cNvSpPr>
            <a:spLocks noGrp="1"/>
          </p:cNvSpPr>
          <p:nvPr>
            <p:ph type="sldNum" sz="quarter" idx="12"/>
          </p:nvPr>
        </p:nvSpPr>
        <p:spPr/>
        <p:txBody>
          <a:bodyPr/>
          <a:lstStyle/>
          <a:p>
            <a:fld id="{FB9C47C6-2ED8-4541-9D9E-EE1FF266620F}" type="slidenum">
              <a:rPr lang="ru-RU" smtClean="0"/>
              <a:pPr/>
              <a:t>12</a:t>
            </a:fld>
            <a:endParaRPr lang="ru-RU"/>
          </a:p>
        </p:txBody>
      </p:sp>
      <p:cxnSp>
        <p:nvCxnSpPr>
          <p:cNvPr id="6" name="Straight Connector 5">
            <a:extLst>
              <a:ext uri="{FF2B5EF4-FFF2-40B4-BE49-F238E27FC236}">
                <a16:creationId xmlns:a16="http://schemas.microsoft.com/office/drawing/2014/main" id="{9BBA8A2C-0E9D-6298-6AE2-5AA0911E249B}"/>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58D1FB4B-8056-E379-097D-FB091B89F92F}"/>
              </a:ext>
            </a:extLst>
          </p:cNvPr>
          <p:cNvSpPr txBox="1">
            <a:spLocks/>
          </p:cNvSpPr>
          <p:nvPr/>
        </p:nvSpPr>
        <p:spPr>
          <a:xfrm>
            <a:off x="186815" y="1068478"/>
            <a:ext cx="8239062" cy="3743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C00000"/>
                </a:solidFill>
                <a:ea typeface="Arial" panose="020B0604020202020204" pitchFamily="34" charset="0"/>
              </a:rPr>
              <a:t>Model 2: Hydrogen-Based Electrification  </a:t>
            </a:r>
          </a:p>
        </p:txBody>
      </p:sp>
      <p:sp>
        <p:nvSpPr>
          <p:cNvPr id="10" name="TextBox 9">
            <a:extLst>
              <a:ext uri="{FF2B5EF4-FFF2-40B4-BE49-F238E27FC236}">
                <a16:creationId xmlns:a16="http://schemas.microsoft.com/office/drawing/2014/main" id="{DB70DE46-42B6-5F76-4D64-873D27ED3AC0}"/>
              </a:ext>
            </a:extLst>
          </p:cNvPr>
          <p:cNvSpPr txBox="1"/>
          <p:nvPr/>
        </p:nvSpPr>
        <p:spPr>
          <a:xfrm>
            <a:off x="97342" y="1715845"/>
            <a:ext cx="5319020" cy="2031325"/>
          </a:xfrm>
          <a:prstGeom prst="rect">
            <a:avLst/>
          </a:prstGeom>
          <a:noFill/>
        </p:spPr>
        <p:txBody>
          <a:bodyPr wrap="square" rtlCol="0">
            <a:spAutoFit/>
          </a:bodyPr>
          <a:lstStyle/>
          <a:p>
            <a:pPr lvl="1"/>
            <a:r>
              <a:rPr lang="en-US" dirty="0"/>
              <a:t>In HOMER PRO, electricity first meets the load and then the excess energy is used to produce hydrogen via electrolysis, stored in tanks, and later reconverted into electricity through fuel cells when needed. However, for this study, we need the RE to produce only hydrogen. Therefore, the model is split into two parts </a:t>
            </a:r>
          </a:p>
        </p:txBody>
      </p:sp>
      <p:pic>
        <p:nvPicPr>
          <p:cNvPr id="14" name="Picture 13">
            <a:extLst>
              <a:ext uri="{FF2B5EF4-FFF2-40B4-BE49-F238E27FC236}">
                <a16:creationId xmlns:a16="http://schemas.microsoft.com/office/drawing/2014/main" id="{0105A8C0-A9A8-3148-A488-4701CDB0EE12}"/>
              </a:ext>
            </a:extLst>
          </p:cNvPr>
          <p:cNvPicPr>
            <a:picLocks noChangeAspect="1"/>
          </p:cNvPicPr>
          <p:nvPr/>
        </p:nvPicPr>
        <p:blipFill>
          <a:blip r:embed="rId3"/>
          <a:stretch>
            <a:fillRect/>
          </a:stretch>
        </p:blipFill>
        <p:spPr>
          <a:xfrm>
            <a:off x="5416363" y="1015041"/>
            <a:ext cx="3009513" cy="2547964"/>
          </a:xfrm>
          <a:prstGeom prst="rect">
            <a:avLst/>
          </a:prstGeom>
        </p:spPr>
      </p:pic>
      <p:sp>
        <p:nvSpPr>
          <p:cNvPr id="13" name="TextBox 12">
            <a:extLst>
              <a:ext uri="{FF2B5EF4-FFF2-40B4-BE49-F238E27FC236}">
                <a16:creationId xmlns:a16="http://schemas.microsoft.com/office/drawing/2014/main" id="{32137A40-BF98-5B57-FE2C-DAF8208FB942}"/>
              </a:ext>
            </a:extLst>
          </p:cNvPr>
          <p:cNvSpPr txBox="1"/>
          <p:nvPr/>
        </p:nvSpPr>
        <p:spPr>
          <a:xfrm>
            <a:off x="315310" y="3836016"/>
            <a:ext cx="8497079" cy="2339102"/>
          </a:xfrm>
          <a:prstGeom prst="rect">
            <a:avLst/>
          </a:prstGeom>
          <a:noFill/>
        </p:spPr>
        <p:txBody>
          <a:bodyPr wrap="square">
            <a:spAutoFit/>
          </a:bodyPr>
          <a:lstStyle/>
          <a:p>
            <a:pPr algn="l"/>
            <a:endParaRPr lang="en-US" sz="2000" b="0" i="0" u="none" strike="noStrike" baseline="0" dirty="0">
              <a:solidFill>
                <a:srgbClr val="000000"/>
              </a:solidFill>
              <a:latin typeface="Times New Roman" panose="02020603050405020304" pitchFamily="18" charset="0"/>
            </a:endParaRPr>
          </a:p>
          <a:p>
            <a:r>
              <a:rPr lang="en-US" sz="1800" b="1" i="1" u="none" strike="noStrike" baseline="0" dirty="0">
                <a:solidFill>
                  <a:schemeClr val="bg2">
                    <a:lumMod val="25000"/>
                  </a:schemeClr>
                </a:solidFill>
                <a:latin typeface="Times New Roman" panose="02020603050405020304" pitchFamily="18" charset="0"/>
              </a:rPr>
              <a:t>1.Solar PV+ wind turbines+ </a:t>
            </a:r>
            <a:r>
              <a:rPr lang="en-US" sz="1800" b="1" i="1" u="none" strike="noStrike" baseline="0" dirty="0" err="1">
                <a:solidFill>
                  <a:schemeClr val="bg2">
                    <a:lumMod val="25000"/>
                  </a:schemeClr>
                </a:solidFill>
                <a:latin typeface="Times New Roman" panose="02020603050405020304" pitchFamily="18" charset="0"/>
              </a:rPr>
              <a:t>Electrolyzer</a:t>
            </a:r>
            <a:r>
              <a:rPr lang="en-US" sz="1800" b="1" i="1" u="none" strike="noStrike" baseline="0" dirty="0">
                <a:solidFill>
                  <a:schemeClr val="bg2">
                    <a:lumMod val="25000"/>
                  </a:schemeClr>
                </a:solidFill>
                <a:latin typeface="Times New Roman" panose="02020603050405020304" pitchFamily="18" charset="0"/>
              </a:rPr>
              <a:t>+ hydrogen load+ Hydrogen storage tank+ converter+ Lithium-ion battery storage </a:t>
            </a:r>
          </a:p>
          <a:p>
            <a:r>
              <a:rPr lang="en-US" sz="1800" b="1" i="1" u="none" strike="noStrike" baseline="0" dirty="0">
                <a:solidFill>
                  <a:schemeClr val="bg2">
                    <a:lumMod val="25000"/>
                  </a:schemeClr>
                </a:solidFill>
                <a:latin typeface="Times New Roman" panose="02020603050405020304" pitchFamily="18" charset="0"/>
              </a:rPr>
              <a:t>2. Stored hydrogen+ fuel cell+ electric load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This way, HOMER PRO is used to simulate the part one where RE is used to produce hydrogen via electrolysis and then in part 2, the hydrogen thus produced is used to serve the electric load. </a:t>
            </a:r>
            <a:endParaRPr lang="en-US" dirty="0"/>
          </a:p>
        </p:txBody>
      </p:sp>
      <p:pic>
        <p:nvPicPr>
          <p:cNvPr id="3" name="Picture 2">
            <a:extLst>
              <a:ext uri="{FF2B5EF4-FFF2-40B4-BE49-F238E27FC236}">
                <a16:creationId xmlns:a16="http://schemas.microsoft.com/office/drawing/2014/main" id="{9AD8DD9F-8EE4-7993-428E-35D615269AFF}"/>
              </a:ext>
            </a:extLst>
          </p:cNvPr>
          <p:cNvPicPr>
            <a:picLocks noChangeAspect="1"/>
          </p:cNvPicPr>
          <p:nvPr/>
        </p:nvPicPr>
        <p:blipFill>
          <a:blip r:embed="rId4"/>
          <a:stretch>
            <a:fillRect/>
          </a:stretch>
        </p:blipFill>
        <p:spPr>
          <a:xfrm>
            <a:off x="6921119" y="184968"/>
            <a:ext cx="1806629" cy="830073"/>
          </a:xfrm>
          <a:prstGeom prst="rect">
            <a:avLst/>
          </a:prstGeom>
        </p:spPr>
      </p:pic>
    </p:spTree>
    <p:extLst>
      <p:ext uri="{BB962C8B-B14F-4D97-AF65-F5344CB8AC3E}">
        <p14:creationId xmlns:p14="http://schemas.microsoft.com/office/powerpoint/2010/main" val="178844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E8D4D9-A7D3-C45E-1449-F626E1E3A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7E4AD-616F-F9B5-701A-F60AA7244EC2}"/>
              </a:ext>
            </a:extLst>
          </p:cNvPr>
          <p:cNvSpPr>
            <a:spLocks noGrp="1"/>
          </p:cNvSpPr>
          <p:nvPr>
            <p:ph type="title"/>
          </p:nvPr>
        </p:nvSpPr>
        <p:spPr>
          <a:xfrm>
            <a:off x="186815" y="333139"/>
            <a:ext cx="1151662" cy="424732"/>
          </a:xfrm>
        </p:spPr>
        <p:txBody>
          <a:bodyPr/>
          <a:lstStyle/>
          <a:p>
            <a:r>
              <a:rPr lang="de-DE" b="1" dirty="0"/>
              <a:t>Results</a:t>
            </a:r>
            <a:endParaRPr lang="en-GB" b="1" dirty="0"/>
          </a:p>
        </p:txBody>
      </p:sp>
      <p:sp>
        <p:nvSpPr>
          <p:cNvPr id="4" name="Slide Number Placeholder 3">
            <a:extLst>
              <a:ext uri="{FF2B5EF4-FFF2-40B4-BE49-F238E27FC236}">
                <a16:creationId xmlns:a16="http://schemas.microsoft.com/office/drawing/2014/main" id="{B587CF9D-5E17-877F-A6AB-6179559BF96C}"/>
              </a:ext>
            </a:extLst>
          </p:cNvPr>
          <p:cNvSpPr>
            <a:spLocks noGrp="1"/>
          </p:cNvSpPr>
          <p:nvPr>
            <p:ph type="sldNum" sz="quarter" idx="12"/>
          </p:nvPr>
        </p:nvSpPr>
        <p:spPr/>
        <p:txBody>
          <a:bodyPr/>
          <a:lstStyle/>
          <a:p>
            <a:fld id="{FB9C47C6-2ED8-4541-9D9E-EE1FF266620F}" type="slidenum">
              <a:rPr lang="ru-RU" smtClean="0"/>
              <a:pPr/>
              <a:t>13</a:t>
            </a:fld>
            <a:endParaRPr lang="ru-RU"/>
          </a:p>
        </p:txBody>
      </p:sp>
      <p:cxnSp>
        <p:nvCxnSpPr>
          <p:cNvPr id="6" name="Straight Connector 5">
            <a:extLst>
              <a:ext uri="{FF2B5EF4-FFF2-40B4-BE49-F238E27FC236}">
                <a16:creationId xmlns:a16="http://schemas.microsoft.com/office/drawing/2014/main" id="{38EE0D1D-EE55-C976-B494-FBC23A7A2BD6}"/>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ECD39233-197E-5815-B416-6D043E513C59}"/>
              </a:ext>
            </a:extLst>
          </p:cNvPr>
          <p:cNvSpPr txBox="1"/>
          <p:nvPr/>
        </p:nvSpPr>
        <p:spPr>
          <a:xfrm>
            <a:off x="97342" y="833062"/>
            <a:ext cx="8520549" cy="4031873"/>
          </a:xfrm>
          <a:prstGeom prst="rect">
            <a:avLst/>
          </a:prstGeom>
          <a:noFill/>
        </p:spPr>
        <p:txBody>
          <a:bodyPr wrap="square" rtlCol="0">
            <a:spAutoFit/>
          </a:bodyPr>
          <a:lstStyle/>
          <a:p>
            <a:pPr algn="just"/>
            <a:r>
              <a:rPr lang="en-US" dirty="0"/>
              <a:t>The zone benefits from </a:t>
            </a:r>
            <a:r>
              <a:rPr lang="en-US" dirty="0" err="1"/>
              <a:t>favourable</a:t>
            </a:r>
            <a:r>
              <a:rPr lang="en-US" dirty="0"/>
              <a:t> renewable resources. Average wind speed in the region is 5.3 m/s and solar irradiance averages 5.45 kWh/m²/day. A consistent load profile of 2,424.25 kWh/day (884,786 kWh/year) was used The simulation was run at an hourly resolution (8,760 steps) for a one-year period.</a:t>
            </a:r>
          </a:p>
          <a:p>
            <a:r>
              <a:rPr lang="en-US" sz="2000" dirty="0"/>
              <a:t>Model 1 </a:t>
            </a:r>
            <a:r>
              <a:rPr lang="en-US" dirty="0"/>
              <a:t>consists of: </a:t>
            </a:r>
          </a:p>
          <a:p>
            <a:endParaRPr lang="en-US" dirty="0"/>
          </a:p>
          <a:p>
            <a:endParaRPr lang="en-US" dirty="0"/>
          </a:p>
          <a:p>
            <a:endParaRPr lang="en-US" dirty="0"/>
          </a:p>
          <a:p>
            <a:endParaRPr lang="en-US" dirty="0"/>
          </a:p>
          <a:p>
            <a:endParaRPr lang="en-US" dirty="0"/>
          </a:p>
          <a:p>
            <a:endParaRPr lang="en-US" dirty="0"/>
          </a:p>
          <a:p>
            <a:r>
              <a:rPr lang="en-US" dirty="0"/>
              <a:t>Model 2 consists of:</a:t>
            </a:r>
          </a:p>
          <a:p>
            <a:endParaRPr lang="en-US" dirty="0"/>
          </a:p>
          <a:p>
            <a:endParaRPr lang="en-US" sz="2000" dirty="0"/>
          </a:p>
        </p:txBody>
      </p:sp>
      <p:graphicFrame>
        <p:nvGraphicFramePr>
          <p:cNvPr id="3" name="Table 2">
            <a:extLst>
              <a:ext uri="{FF2B5EF4-FFF2-40B4-BE49-F238E27FC236}">
                <a16:creationId xmlns:a16="http://schemas.microsoft.com/office/drawing/2014/main" id="{05B2DF59-4FF3-B1B5-15AF-D9C9EA43E4BC}"/>
              </a:ext>
            </a:extLst>
          </p:cNvPr>
          <p:cNvGraphicFramePr>
            <a:graphicFrameLocks noGrp="1"/>
          </p:cNvGraphicFramePr>
          <p:nvPr>
            <p:extLst>
              <p:ext uri="{D42A27DB-BD31-4B8C-83A1-F6EECF244321}">
                <p14:modId xmlns:p14="http://schemas.microsoft.com/office/powerpoint/2010/main" val="2890365365"/>
              </p:ext>
            </p:extLst>
          </p:nvPr>
        </p:nvGraphicFramePr>
        <p:xfrm>
          <a:off x="107985" y="2262377"/>
          <a:ext cx="8859844" cy="1738920"/>
        </p:xfrm>
        <a:graphic>
          <a:graphicData uri="http://schemas.openxmlformats.org/drawingml/2006/table">
            <a:tbl>
              <a:tblPr firstRow="1" bandRow="1">
                <a:tableStyleId>{5C22544A-7EE6-4342-B048-85BDC9FD1C3A}</a:tableStyleId>
              </a:tblPr>
              <a:tblGrid>
                <a:gridCol w="4429922">
                  <a:extLst>
                    <a:ext uri="{9D8B030D-6E8A-4147-A177-3AD203B41FA5}">
                      <a16:colId xmlns:a16="http://schemas.microsoft.com/office/drawing/2014/main" val="4234029246"/>
                    </a:ext>
                  </a:extLst>
                </a:gridCol>
                <a:gridCol w="4429922">
                  <a:extLst>
                    <a:ext uri="{9D8B030D-6E8A-4147-A177-3AD203B41FA5}">
                      <a16:colId xmlns:a16="http://schemas.microsoft.com/office/drawing/2014/main" val="778184596"/>
                    </a:ext>
                  </a:extLst>
                </a:gridCol>
              </a:tblGrid>
              <a:tr h="223964">
                <a:tc>
                  <a:txBody>
                    <a:bodyPr/>
                    <a:lstStyle/>
                    <a:p>
                      <a:r>
                        <a:rPr lang="en-US" sz="1600" dirty="0"/>
                        <a:t>Component </a:t>
                      </a:r>
                    </a:p>
                  </a:txBody>
                  <a:tcPr>
                    <a:solidFill>
                      <a:srgbClr val="CA4444"/>
                    </a:solidFill>
                  </a:tcPr>
                </a:tc>
                <a:tc>
                  <a:txBody>
                    <a:bodyPr/>
                    <a:lstStyle/>
                    <a:p>
                      <a:r>
                        <a:rPr lang="en-US" sz="1600" dirty="0"/>
                        <a:t>Specification </a:t>
                      </a:r>
                    </a:p>
                  </a:txBody>
                  <a:tcPr>
                    <a:solidFill>
                      <a:srgbClr val="CA4444"/>
                    </a:solidFill>
                  </a:tcPr>
                </a:tc>
                <a:extLst>
                  <a:ext uri="{0D108BD9-81ED-4DB2-BD59-A6C34878D82A}">
                    <a16:rowId xmlns:a16="http://schemas.microsoft.com/office/drawing/2014/main" val="3194242395"/>
                  </a:ext>
                </a:extLst>
              </a:tr>
              <a:tr h="350910">
                <a:tc>
                  <a:txBody>
                    <a:bodyPr/>
                    <a:lstStyle/>
                    <a:p>
                      <a:r>
                        <a:rPr lang="en-US" sz="1600" b="1" dirty="0">
                          <a:solidFill>
                            <a:schemeClr val="bg1"/>
                          </a:solidFill>
                        </a:rPr>
                        <a:t>Generic Flat-Plate Solar PV </a:t>
                      </a:r>
                    </a:p>
                  </a:txBody>
                  <a:tcPr>
                    <a:solidFill>
                      <a:srgbClr val="CA444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(350 kW) </a:t>
                      </a:r>
                    </a:p>
                  </a:txBody>
                  <a:tcPr>
                    <a:solidFill>
                      <a:srgbClr val="CA4444"/>
                    </a:solidFill>
                  </a:tcPr>
                </a:tc>
                <a:extLst>
                  <a:ext uri="{0D108BD9-81ED-4DB2-BD59-A6C34878D82A}">
                    <a16:rowId xmlns:a16="http://schemas.microsoft.com/office/drawing/2014/main" val="2435820186"/>
                  </a:ext>
                </a:extLst>
              </a:tr>
              <a:tr h="350910">
                <a:tc>
                  <a:txBody>
                    <a:bodyPr/>
                    <a:lstStyle/>
                    <a:p>
                      <a:r>
                        <a:rPr lang="pl-PL" sz="1600" b="1" dirty="0">
                          <a:solidFill>
                            <a:schemeClr val="bg1"/>
                          </a:solidFill>
                        </a:rPr>
                        <a:t>Wind Turbines </a:t>
                      </a:r>
                      <a:endParaRPr lang="en-US" sz="1600" b="1" dirty="0">
                        <a:solidFill>
                          <a:schemeClr val="bg1"/>
                        </a:solidFill>
                      </a:endParaRPr>
                    </a:p>
                  </a:txBody>
                  <a:tcPr>
                    <a:solidFill>
                      <a:srgbClr val="CA444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bg1"/>
                          </a:solidFill>
                        </a:rPr>
                        <a:t>(3 kW × 80 units = 240 kW) </a:t>
                      </a:r>
                      <a:endParaRPr lang="en-US" sz="1600" b="1" dirty="0">
                        <a:solidFill>
                          <a:schemeClr val="bg1"/>
                        </a:solidFill>
                      </a:endParaRPr>
                    </a:p>
                  </a:txBody>
                  <a:tcPr>
                    <a:solidFill>
                      <a:srgbClr val="CA4444"/>
                    </a:solidFill>
                  </a:tcPr>
                </a:tc>
                <a:extLst>
                  <a:ext uri="{0D108BD9-81ED-4DB2-BD59-A6C34878D82A}">
                    <a16:rowId xmlns:a16="http://schemas.microsoft.com/office/drawing/2014/main" val="2222350461"/>
                  </a:ext>
                </a:extLst>
              </a:tr>
              <a:tr h="350910">
                <a:tc>
                  <a:txBody>
                    <a:bodyPr/>
                    <a:lstStyle/>
                    <a:p>
                      <a:r>
                        <a:rPr lang="en-US" sz="1600" b="1" dirty="0">
                          <a:solidFill>
                            <a:schemeClr val="bg1"/>
                          </a:solidFill>
                        </a:rPr>
                        <a:t>Lithium-Ion Batteries </a:t>
                      </a:r>
                    </a:p>
                  </a:txBody>
                  <a:tcPr>
                    <a:solidFill>
                      <a:srgbClr val="CA444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(100 kWh) </a:t>
                      </a:r>
                    </a:p>
                  </a:txBody>
                  <a:tcPr>
                    <a:solidFill>
                      <a:srgbClr val="CA4444"/>
                    </a:solidFill>
                  </a:tcPr>
                </a:tc>
                <a:extLst>
                  <a:ext uri="{0D108BD9-81ED-4DB2-BD59-A6C34878D82A}">
                    <a16:rowId xmlns:a16="http://schemas.microsoft.com/office/drawing/2014/main" val="2623722187"/>
                  </a:ext>
                </a:extLst>
              </a:tr>
              <a:tr h="350910">
                <a:tc>
                  <a:txBody>
                    <a:bodyPr/>
                    <a:lstStyle/>
                    <a:p>
                      <a:r>
                        <a:rPr lang="en-US" sz="1600" b="1" dirty="0">
                          <a:solidFill>
                            <a:schemeClr val="bg1"/>
                          </a:solidFill>
                        </a:rPr>
                        <a:t>System converter </a:t>
                      </a:r>
                    </a:p>
                  </a:txBody>
                  <a:tcPr>
                    <a:solidFill>
                      <a:srgbClr val="CA444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(10 kW) </a:t>
                      </a:r>
                    </a:p>
                  </a:txBody>
                  <a:tcPr>
                    <a:solidFill>
                      <a:srgbClr val="CA4444"/>
                    </a:solidFill>
                  </a:tcPr>
                </a:tc>
                <a:extLst>
                  <a:ext uri="{0D108BD9-81ED-4DB2-BD59-A6C34878D82A}">
                    <a16:rowId xmlns:a16="http://schemas.microsoft.com/office/drawing/2014/main" val="3821861240"/>
                  </a:ext>
                </a:extLst>
              </a:tr>
            </a:tbl>
          </a:graphicData>
        </a:graphic>
      </p:graphicFrame>
      <p:graphicFrame>
        <p:nvGraphicFramePr>
          <p:cNvPr id="7" name="Table 6">
            <a:extLst>
              <a:ext uri="{FF2B5EF4-FFF2-40B4-BE49-F238E27FC236}">
                <a16:creationId xmlns:a16="http://schemas.microsoft.com/office/drawing/2014/main" id="{06EDEC97-2963-12E4-8848-A10340D06BA5}"/>
              </a:ext>
            </a:extLst>
          </p:cNvPr>
          <p:cNvGraphicFramePr>
            <a:graphicFrameLocks noGrp="1"/>
          </p:cNvGraphicFramePr>
          <p:nvPr>
            <p:extLst>
              <p:ext uri="{D42A27DB-BD31-4B8C-83A1-F6EECF244321}">
                <p14:modId xmlns:p14="http://schemas.microsoft.com/office/powerpoint/2010/main" val="2695759473"/>
              </p:ext>
            </p:extLst>
          </p:nvPr>
        </p:nvGraphicFramePr>
        <p:xfrm>
          <a:off x="107986" y="4223399"/>
          <a:ext cx="8859844" cy="2440740"/>
        </p:xfrm>
        <a:graphic>
          <a:graphicData uri="http://schemas.openxmlformats.org/drawingml/2006/table">
            <a:tbl>
              <a:tblPr firstRow="1" bandRow="1">
                <a:tableStyleId>{5C22544A-7EE6-4342-B048-85BDC9FD1C3A}</a:tableStyleId>
              </a:tblPr>
              <a:tblGrid>
                <a:gridCol w="4429922">
                  <a:extLst>
                    <a:ext uri="{9D8B030D-6E8A-4147-A177-3AD203B41FA5}">
                      <a16:colId xmlns:a16="http://schemas.microsoft.com/office/drawing/2014/main" val="4234029246"/>
                    </a:ext>
                  </a:extLst>
                </a:gridCol>
                <a:gridCol w="4429922">
                  <a:extLst>
                    <a:ext uri="{9D8B030D-6E8A-4147-A177-3AD203B41FA5}">
                      <a16:colId xmlns:a16="http://schemas.microsoft.com/office/drawing/2014/main" val="778184596"/>
                    </a:ext>
                  </a:extLst>
                </a:gridCol>
              </a:tblGrid>
              <a:tr h="223964">
                <a:tc>
                  <a:txBody>
                    <a:bodyPr/>
                    <a:lstStyle/>
                    <a:p>
                      <a:r>
                        <a:rPr lang="en-US" sz="1600" dirty="0">
                          <a:solidFill>
                            <a:schemeClr val="bg1"/>
                          </a:solidFill>
                        </a:rPr>
                        <a:t>Component  </a:t>
                      </a:r>
                    </a:p>
                  </a:txBody>
                  <a:tcPr>
                    <a:solidFill>
                      <a:srgbClr val="CA4444"/>
                    </a:solidFill>
                  </a:tcPr>
                </a:tc>
                <a:tc>
                  <a:txBody>
                    <a:bodyPr/>
                    <a:lstStyle/>
                    <a:p>
                      <a:r>
                        <a:rPr lang="en-US" sz="1600" dirty="0">
                          <a:solidFill>
                            <a:schemeClr val="bg1"/>
                          </a:solidFill>
                        </a:rPr>
                        <a:t>Specification </a:t>
                      </a:r>
                    </a:p>
                  </a:txBody>
                  <a:tcPr>
                    <a:solidFill>
                      <a:srgbClr val="CA4444"/>
                    </a:solidFill>
                  </a:tcPr>
                </a:tc>
                <a:extLst>
                  <a:ext uri="{0D108BD9-81ED-4DB2-BD59-A6C34878D82A}">
                    <a16:rowId xmlns:a16="http://schemas.microsoft.com/office/drawing/2014/main" val="3194242395"/>
                  </a:ext>
                </a:extLst>
              </a:tr>
              <a:tr h="350910">
                <a:tc>
                  <a:txBody>
                    <a:bodyPr/>
                    <a:lstStyle/>
                    <a:p>
                      <a:r>
                        <a:rPr lang="en-US" sz="1600" b="1" dirty="0">
                          <a:solidFill>
                            <a:schemeClr val="bg1"/>
                          </a:solidFill>
                        </a:rPr>
                        <a:t>Generic Flat-Plate Solar PV </a:t>
                      </a:r>
                    </a:p>
                  </a:txBody>
                  <a:tcPr>
                    <a:solidFill>
                      <a:srgbClr val="CA444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270 KW</a:t>
                      </a:r>
                    </a:p>
                  </a:txBody>
                  <a:tcPr>
                    <a:solidFill>
                      <a:srgbClr val="CA4444"/>
                    </a:solidFill>
                  </a:tcPr>
                </a:tc>
                <a:extLst>
                  <a:ext uri="{0D108BD9-81ED-4DB2-BD59-A6C34878D82A}">
                    <a16:rowId xmlns:a16="http://schemas.microsoft.com/office/drawing/2014/main" val="2435820186"/>
                  </a:ext>
                </a:extLst>
              </a:tr>
              <a:tr h="350910">
                <a:tc>
                  <a:txBody>
                    <a:bodyPr/>
                    <a:lstStyle/>
                    <a:p>
                      <a:r>
                        <a:rPr lang="pl-PL" sz="1600" b="1" dirty="0">
                          <a:solidFill>
                            <a:schemeClr val="bg1"/>
                          </a:solidFill>
                        </a:rPr>
                        <a:t>Wind Turbines </a:t>
                      </a:r>
                      <a:endParaRPr lang="en-US" sz="1600" b="1" dirty="0">
                        <a:solidFill>
                          <a:schemeClr val="bg1"/>
                        </a:solidFill>
                      </a:endParaRPr>
                    </a:p>
                  </a:txBody>
                  <a:tcPr>
                    <a:solidFill>
                      <a:srgbClr val="CA4444"/>
                    </a:solidFill>
                  </a:tcPr>
                </a:tc>
                <a:tc>
                  <a:txBody>
                    <a:bodyPr/>
                    <a:lstStyle/>
                    <a:p>
                      <a:pPr algn="just">
                        <a:lnSpc>
                          <a:spcPct val="150000"/>
                        </a:lnSpc>
                        <a:spcAft>
                          <a:spcPts val="1440"/>
                        </a:spcAft>
                        <a:buNone/>
                      </a:pPr>
                      <a:r>
                        <a:rPr lang="en-IN"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 3 kW = 6 kW</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222350461"/>
                  </a:ext>
                </a:extLst>
              </a:tr>
              <a:tr h="350910">
                <a:tc>
                  <a:txBody>
                    <a:bodyPr/>
                    <a:lstStyle/>
                    <a:p>
                      <a:r>
                        <a:rPr lang="en-US" sz="1600" b="1" dirty="0">
                          <a:solidFill>
                            <a:schemeClr val="bg1"/>
                          </a:solidFill>
                        </a:rPr>
                        <a:t>Lithium-Ion Batteries </a:t>
                      </a:r>
                    </a:p>
                  </a:txBody>
                  <a:tcPr>
                    <a:solidFill>
                      <a:srgbClr val="CA444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kern="1200" dirty="0">
                          <a:solidFill>
                            <a:schemeClr val="bg1"/>
                          </a:solidFill>
                          <a:effectLst/>
                          <a:latin typeface="+mn-lt"/>
                          <a:ea typeface="+mn-ea"/>
                          <a:cs typeface="+mn-cs"/>
                        </a:rPr>
                        <a:t>1 × 100 kWh Li-ion</a:t>
                      </a:r>
                      <a:endParaRPr lang="en-US" sz="1600" b="1" dirty="0">
                        <a:solidFill>
                          <a:schemeClr val="bg1"/>
                        </a:solidFill>
                      </a:endParaRPr>
                    </a:p>
                  </a:txBody>
                  <a:tcPr>
                    <a:solidFill>
                      <a:srgbClr val="CA4444"/>
                    </a:solidFill>
                  </a:tcPr>
                </a:tc>
                <a:extLst>
                  <a:ext uri="{0D108BD9-81ED-4DB2-BD59-A6C34878D82A}">
                    <a16:rowId xmlns:a16="http://schemas.microsoft.com/office/drawing/2014/main" val="2623722187"/>
                  </a:ext>
                </a:extLst>
              </a:tr>
              <a:tr h="350910">
                <a:tc>
                  <a:txBody>
                    <a:bodyPr/>
                    <a:lstStyle/>
                    <a:p>
                      <a:r>
                        <a:rPr lang="en-US" sz="1600" b="1" dirty="0">
                          <a:solidFill>
                            <a:schemeClr val="bg1"/>
                          </a:solidFill>
                        </a:rPr>
                        <a:t>System converter </a:t>
                      </a:r>
                    </a:p>
                  </a:txBody>
                  <a:tcPr>
                    <a:solidFill>
                      <a:srgbClr val="CA444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kern="1200" dirty="0">
                          <a:solidFill>
                            <a:schemeClr val="bg1"/>
                          </a:solidFill>
                          <a:effectLst/>
                          <a:latin typeface="+mn-lt"/>
                          <a:ea typeface="+mn-ea"/>
                          <a:cs typeface="+mn-cs"/>
                        </a:rPr>
                        <a:t>0.208 kW</a:t>
                      </a:r>
                      <a:endParaRPr lang="en-US" sz="1600" b="1" dirty="0">
                        <a:solidFill>
                          <a:schemeClr val="bg1"/>
                        </a:solidFill>
                      </a:endParaRPr>
                    </a:p>
                  </a:txBody>
                  <a:tcPr>
                    <a:solidFill>
                      <a:srgbClr val="CA4444"/>
                    </a:solidFill>
                  </a:tcPr>
                </a:tc>
                <a:extLst>
                  <a:ext uri="{0D108BD9-81ED-4DB2-BD59-A6C34878D82A}">
                    <a16:rowId xmlns:a16="http://schemas.microsoft.com/office/drawing/2014/main" val="3821861240"/>
                  </a:ext>
                </a:extLst>
              </a:tr>
              <a:tr h="350910">
                <a:tc>
                  <a:txBody>
                    <a:bodyPr/>
                    <a:lstStyle/>
                    <a:p>
                      <a:r>
                        <a:rPr lang="en-US" sz="1600" b="1" dirty="0" err="1">
                          <a:solidFill>
                            <a:schemeClr val="bg1"/>
                          </a:solidFill>
                        </a:rPr>
                        <a:t>Electrolyzer</a:t>
                      </a:r>
                      <a:r>
                        <a:rPr lang="en-US" sz="1600" b="1" dirty="0">
                          <a:solidFill>
                            <a:schemeClr val="bg1"/>
                          </a:solidFill>
                        </a:rPr>
                        <a:t> </a:t>
                      </a:r>
                    </a:p>
                  </a:txBody>
                  <a:tcPr>
                    <a:solidFill>
                      <a:srgbClr val="CA444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300 KW capacity</a:t>
                      </a:r>
                    </a:p>
                  </a:txBody>
                  <a:tcPr>
                    <a:solidFill>
                      <a:srgbClr val="CA4444"/>
                    </a:solidFill>
                  </a:tcPr>
                </a:tc>
                <a:extLst>
                  <a:ext uri="{0D108BD9-81ED-4DB2-BD59-A6C34878D82A}">
                    <a16:rowId xmlns:a16="http://schemas.microsoft.com/office/drawing/2014/main" val="222290115"/>
                  </a:ext>
                </a:extLst>
              </a:tr>
              <a:tr h="350910">
                <a:tc>
                  <a:txBody>
                    <a:bodyPr/>
                    <a:lstStyle/>
                    <a:p>
                      <a:r>
                        <a:rPr lang="en-US" sz="1600" b="1" dirty="0">
                          <a:solidFill>
                            <a:schemeClr val="bg1"/>
                          </a:solidFill>
                        </a:rPr>
                        <a:t>Hydrogen Tank </a:t>
                      </a:r>
                    </a:p>
                  </a:txBody>
                  <a:tcPr>
                    <a:solidFill>
                      <a:srgbClr val="CA444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500 kg capacity </a:t>
                      </a:r>
                    </a:p>
                  </a:txBody>
                  <a:tcPr>
                    <a:solidFill>
                      <a:srgbClr val="CA4444"/>
                    </a:solidFill>
                  </a:tcPr>
                </a:tc>
                <a:extLst>
                  <a:ext uri="{0D108BD9-81ED-4DB2-BD59-A6C34878D82A}">
                    <a16:rowId xmlns:a16="http://schemas.microsoft.com/office/drawing/2014/main" val="1876602404"/>
                  </a:ext>
                </a:extLst>
              </a:tr>
            </a:tbl>
          </a:graphicData>
        </a:graphic>
      </p:graphicFrame>
      <p:pic>
        <p:nvPicPr>
          <p:cNvPr id="8" name="Picture 7">
            <a:extLst>
              <a:ext uri="{FF2B5EF4-FFF2-40B4-BE49-F238E27FC236}">
                <a16:creationId xmlns:a16="http://schemas.microsoft.com/office/drawing/2014/main" id="{0E18FE4C-37C5-4A0D-C47E-1492C2D14FE3}"/>
              </a:ext>
            </a:extLst>
          </p:cNvPr>
          <p:cNvPicPr>
            <a:picLocks noChangeAspect="1"/>
          </p:cNvPicPr>
          <p:nvPr/>
        </p:nvPicPr>
        <p:blipFill>
          <a:blip r:embed="rId3"/>
          <a:stretch>
            <a:fillRect/>
          </a:stretch>
        </p:blipFill>
        <p:spPr>
          <a:xfrm>
            <a:off x="6892792" y="40449"/>
            <a:ext cx="1725099" cy="792613"/>
          </a:xfrm>
          <a:prstGeom prst="rect">
            <a:avLst/>
          </a:prstGeom>
        </p:spPr>
      </p:pic>
    </p:spTree>
    <p:extLst>
      <p:ext uri="{BB962C8B-B14F-4D97-AF65-F5344CB8AC3E}">
        <p14:creationId xmlns:p14="http://schemas.microsoft.com/office/powerpoint/2010/main" val="388663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3CA38B6-FD85-BB46-BEA9-6A1B182C05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4BE1D-756C-BB94-3643-92A139A879EF}"/>
              </a:ext>
            </a:extLst>
          </p:cNvPr>
          <p:cNvSpPr>
            <a:spLocks noGrp="1"/>
          </p:cNvSpPr>
          <p:nvPr>
            <p:ph type="title"/>
          </p:nvPr>
        </p:nvSpPr>
        <p:spPr>
          <a:xfrm>
            <a:off x="186815" y="333139"/>
            <a:ext cx="6791026" cy="424732"/>
          </a:xfrm>
        </p:spPr>
        <p:txBody>
          <a:bodyPr/>
          <a:lstStyle/>
          <a:p>
            <a:r>
              <a:rPr lang="de-DE" b="1" dirty="0"/>
              <a:t>Simulation Results Model 1: Direct Electrification   </a:t>
            </a:r>
            <a:endParaRPr lang="en-GB" b="1" dirty="0"/>
          </a:p>
        </p:txBody>
      </p:sp>
      <p:sp>
        <p:nvSpPr>
          <p:cNvPr id="4" name="Slide Number Placeholder 3">
            <a:extLst>
              <a:ext uri="{FF2B5EF4-FFF2-40B4-BE49-F238E27FC236}">
                <a16:creationId xmlns:a16="http://schemas.microsoft.com/office/drawing/2014/main" id="{8E707F99-C251-9F93-D4EA-4620CF51C786}"/>
              </a:ext>
            </a:extLst>
          </p:cNvPr>
          <p:cNvSpPr>
            <a:spLocks noGrp="1"/>
          </p:cNvSpPr>
          <p:nvPr>
            <p:ph type="sldNum" sz="quarter" idx="12"/>
          </p:nvPr>
        </p:nvSpPr>
        <p:spPr/>
        <p:txBody>
          <a:bodyPr/>
          <a:lstStyle/>
          <a:p>
            <a:fld id="{FB9C47C6-2ED8-4541-9D9E-EE1FF266620F}" type="slidenum">
              <a:rPr lang="ru-RU" smtClean="0"/>
              <a:pPr/>
              <a:t>14</a:t>
            </a:fld>
            <a:endParaRPr lang="ru-RU"/>
          </a:p>
        </p:txBody>
      </p:sp>
      <p:cxnSp>
        <p:nvCxnSpPr>
          <p:cNvPr id="6" name="Straight Connector 5">
            <a:extLst>
              <a:ext uri="{FF2B5EF4-FFF2-40B4-BE49-F238E27FC236}">
                <a16:creationId xmlns:a16="http://schemas.microsoft.com/office/drawing/2014/main" id="{AB8D4898-D77E-CE7D-23AF-1F2F85366966}"/>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graphicFrame>
        <p:nvGraphicFramePr>
          <p:cNvPr id="7" name="Table 6">
            <a:extLst>
              <a:ext uri="{FF2B5EF4-FFF2-40B4-BE49-F238E27FC236}">
                <a16:creationId xmlns:a16="http://schemas.microsoft.com/office/drawing/2014/main" id="{FDFA8008-3FFD-C713-65A9-759EE047C1E0}"/>
              </a:ext>
            </a:extLst>
          </p:cNvPr>
          <p:cNvGraphicFramePr>
            <a:graphicFrameLocks noGrp="1"/>
          </p:cNvGraphicFramePr>
          <p:nvPr>
            <p:extLst>
              <p:ext uri="{D42A27DB-BD31-4B8C-83A1-F6EECF244321}">
                <p14:modId xmlns:p14="http://schemas.microsoft.com/office/powerpoint/2010/main" val="331855750"/>
              </p:ext>
            </p:extLst>
          </p:nvPr>
        </p:nvGraphicFramePr>
        <p:xfrm>
          <a:off x="407732" y="1035030"/>
          <a:ext cx="8328536" cy="5384139"/>
        </p:xfrm>
        <a:graphic>
          <a:graphicData uri="http://schemas.openxmlformats.org/drawingml/2006/table">
            <a:tbl>
              <a:tblPr firstRow="1" firstCol="1" bandRow="1">
                <a:tableStyleId>{5C22544A-7EE6-4342-B048-85BDC9FD1C3A}</a:tableStyleId>
              </a:tblPr>
              <a:tblGrid>
                <a:gridCol w="2080712">
                  <a:extLst>
                    <a:ext uri="{9D8B030D-6E8A-4147-A177-3AD203B41FA5}">
                      <a16:colId xmlns:a16="http://schemas.microsoft.com/office/drawing/2014/main" val="228147573"/>
                    </a:ext>
                  </a:extLst>
                </a:gridCol>
                <a:gridCol w="2082608">
                  <a:extLst>
                    <a:ext uri="{9D8B030D-6E8A-4147-A177-3AD203B41FA5}">
                      <a16:colId xmlns:a16="http://schemas.microsoft.com/office/drawing/2014/main" val="2483319637"/>
                    </a:ext>
                  </a:extLst>
                </a:gridCol>
                <a:gridCol w="2082608">
                  <a:extLst>
                    <a:ext uri="{9D8B030D-6E8A-4147-A177-3AD203B41FA5}">
                      <a16:colId xmlns:a16="http://schemas.microsoft.com/office/drawing/2014/main" val="2188363074"/>
                    </a:ext>
                  </a:extLst>
                </a:gridCol>
                <a:gridCol w="2082608">
                  <a:extLst>
                    <a:ext uri="{9D8B030D-6E8A-4147-A177-3AD203B41FA5}">
                      <a16:colId xmlns:a16="http://schemas.microsoft.com/office/drawing/2014/main" val="138451367"/>
                    </a:ext>
                  </a:extLst>
                </a:gridCol>
              </a:tblGrid>
              <a:tr h="360025">
                <a:tc>
                  <a:txBody>
                    <a:bodyPr/>
                    <a:lstStyle/>
                    <a:p>
                      <a:pPr algn="just">
                        <a:lnSpc>
                          <a:spcPct val="150000"/>
                        </a:lnSpc>
                        <a:spcAft>
                          <a:spcPts val="1440"/>
                        </a:spcAft>
                        <a:buNone/>
                      </a:pPr>
                      <a:r>
                        <a:rPr lang="en-IN" sz="1400" dirty="0">
                          <a:effectLst/>
                        </a:rPr>
                        <a:t>Metric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just">
                        <a:lnSpc>
                          <a:spcPct val="150000"/>
                        </a:lnSpc>
                        <a:buNone/>
                      </a:pPr>
                      <a:r>
                        <a:rPr lang="en-IN" sz="1400">
                          <a:effectLst/>
                        </a:rPr>
                        <a:t>Value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just">
                        <a:lnSpc>
                          <a:spcPct val="150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Metric </a:t>
                      </a:r>
                    </a:p>
                  </a:txBody>
                  <a:tcPr marL="68580" marR="68580" marT="0" marB="0">
                    <a:solidFill>
                      <a:srgbClr val="C00000"/>
                    </a:solidFill>
                  </a:tcPr>
                </a:tc>
                <a:tc>
                  <a:txBody>
                    <a:bodyPr/>
                    <a:lstStyle/>
                    <a:p>
                      <a:pPr algn="just">
                        <a:lnSpc>
                          <a:spcPct val="150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Value </a:t>
                      </a:r>
                    </a:p>
                  </a:txBody>
                  <a:tcPr marL="68580" marR="68580" marT="0" marB="0">
                    <a:solidFill>
                      <a:srgbClr val="C00000"/>
                    </a:solidFill>
                  </a:tcPr>
                </a:tc>
                <a:extLst>
                  <a:ext uri="{0D108BD9-81ED-4DB2-BD59-A6C34878D82A}">
                    <a16:rowId xmlns:a16="http://schemas.microsoft.com/office/drawing/2014/main" val="4127590351"/>
                  </a:ext>
                </a:extLst>
              </a:tr>
              <a:tr h="327275">
                <a:tc>
                  <a:txBody>
                    <a:bodyPr/>
                    <a:lstStyle/>
                    <a:p>
                      <a:pPr algn="l">
                        <a:lnSpc>
                          <a:spcPct val="150000"/>
                        </a:lnSpc>
                        <a:buNone/>
                      </a:pPr>
                      <a:r>
                        <a:rPr lang="en-IN" sz="1400" b="1" dirty="0">
                          <a:solidFill>
                            <a:schemeClr val="bg1"/>
                          </a:solidFill>
                          <a:effectLst/>
                        </a:rPr>
                        <a:t>Net Present Cost (NPC)</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400">
                          <a:solidFill>
                            <a:schemeClr val="tx1"/>
                          </a:solidFill>
                          <a:effectLst/>
                        </a:rPr>
                        <a:t>$2,673,863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b="1" dirty="0">
                          <a:solidFill>
                            <a:schemeClr val="bg1"/>
                          </a:solidFill>
                          <a:effectLst/>
                        </a:rPr>
                        <a:t>Unmet Load</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a:solidFill>
                            <a:schemeClr val="tx1"/>
                          </a:solidFill>
                          <a:effectLst/>
                        </a:rPr>
                        <a:t>134 kWh/year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087935430"/>
                  </a:ext>
                </a:extLst>
              </a:tr>
              <a:tr h="668241">
                <a:tc>
                  <a:txBody>
                    <a:bodyPr/>
                    <a:lstStyle/>
                    <a:p>
                      <a:pPr algn="l">
                        <a:lnSpc>
                          <a:spcPct val="150000"/>
                        </a:lnSpc>
                        <a:buNone/>
                      </a:pPr>
                      <a:r>
                        <a:rPr lang="en-IN" sz="1400" b="1" dirty="0">
                          <a:solidFill>
                            <a:schemeClr val="bg1"/>
                          </a:solidFill>
                          <a:effectLst/>
                        </a:rPr>
                        <a:t>Levelized Cost of Electricity (LCOE)</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400" dirty="0">
                          <a:solidFill>
                            <a:schemeClr val="tx1"/>
                          </a:solidFill>
                          <a:effectLst/>
                        </a:rPr>
                        <a:t>$0.23/kWh</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b="1">
                          <a:solidFill>
                            <a:schemeClr val="bg1"/>
                          </a:solidFill>
                          <a:effectLst/>
                        </a:rPr>
                        <a:t>Unmet Load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a:solidFill>
                            <a:schemeClr val="tx1"/>
                          </a:solidFill>
                          <a:effectLst/>
                        </a:rPr>
                        <a:t>0.01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589002471"/>
                  </a:ext>
                </a:extLst>
              </a:tr>
              <a:tr h="668241">
                <a:tc>
                  <a:txBody>
                    <a:bodyPr/>
                    <a:lstStyle/>
                    <a:p>
                      <a:pPr algn="l">
                        <a:lnSpc>
                          <a:spcPct val="150000"/>
                        </a:lnSpc>
                        <a:buNone/>
                      </a:pPr>
                      <a:r>
                        <a:rPr lang="en-IN" sz="1400" b="1">
                          <a:solidFill>
                            <a:schemeClr val="bg1"/>
                          </a:solidFill>
                          <a:effectLst/>
                        </a:rPr>
                        <a:t>Total Operating Cost (Annual)</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400" dirty="0">
                          <a:solidFill>
                            <a:schemeClr val="tx1"/>
                          </a:solidFill>
                          <a:effectLst/>
                        </a:rPr>
                        <a:t>$82,502.84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b="1">
                          <a:solidFill>
                            <a:schemeClr val="bg1"/>
                          </a:solidFill>
                          <a:effectLst/>
                        </a:rPr>
                        <a:t>Capacity Shortage</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a:solidFill>
                            <a:schemeClr val="tx1"/>
                          </a:solidFill>
                          <a:effectLst/>
                        </a:rPr>
                        <a:t>856 kWh/year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3598282158"/>
                  </a:ext>
                </a:extLst>
              </a:tr>
              <a:tr h="360025">
                <a:tc>
                  <a:txBody>
                    <a:bodyPr/>
                    <a:lstStyle/>
                    <a:p>
                      <a:pPr algn="l">
                        <a:lnSpc>
                          <a:spcPct val="150000"/>
                        </a:lnSpc>
                        <a:buNone/>
                      </a:pPr>
                      <a:r>
                        <a:rPr lang="en-IN" sz="1400" b="1">
                          <a:solidFill>
                            <a:schemeClr val="bg1"/>
                          </a:solidFill>
                          <a:effectLst/>
                        </a:rPr>
                        <a:t>Total Capital Cost</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400" dirty="0">
                          <a:solidFill>
                            <a:schemeClr val="tx1"/>
                          </a:solidFill>
                          <a:effectLst/>
                        </a:rPr>
                        <a:t>$1,607,306.43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b="1">
                          <a:solidFill>
                            <a:schemeClr val="bg1"/>
                          </a:solidFill>
                          <a:effectLst/>
                        </a:rPr>
                        <a:t>Renewable Fraction</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a:solidFill>
                            <a:schemeClr val="tx1"/>
                          </a:solidFill>
                          <a:effectLst/>
                        </a:rPr>
                        <a:t>100%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80939730"/>
                  </a:ext>
                </a:extLst>
              </a:tr>
              <a:tr h="668241">
                <a:tc>
                  <a:txBody>
                    <a:bodyPr/>
                    <a:lstStyle/>
                    <a:p>
                      <a:pPr algn="l">
                        <a:lnSpc>
                          <a:spcPct val="150000"/>
                        </a:lnSpc>
                        <a:buNone/>
                      </a:pPr>
                      <a:r>
                        <a:rPr lang="en-IN" sz="1400" b="1">
                          <a:solidFill>
                            <a:schemeClr val="bg1"/>
                          </a:solidFill>
                          <a:effectLst/>
                        </a:rPr>
                        <a:t>Total Replacement Cost</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400" dirty="0">
                          <a:solidFill>
                            <a:schemeClr val="tx1"/>
                          </a:solidFill>
                          <a:effectLst/>
                        </a:rPr>
                        <a:t>$426,822.20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b="1">
                          <a:solidFill>
                            <a:schemeClr val="bg1"/>
                          </a:solidFill>
                          <a:effectLst/>
                        </a:rPr>
                        <a:t>Max. Renewable Penetration</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a:solidFill>
                            <a:schemeClr val="tx1"/>
                          </a:solidFill>
                          <a:effectLst/>
                        </a:rPr>
                        <a:t>2,362%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870923411"/>
                  </a:ext>
                </a:extLst>
              </a:tr>
              <a:tr h="692268">
                <a:tc>
                  <a:txBody>
                    <a:bodyPr/>
                    <a:lstStyle/>
                    <a:p>
                      <a:pPr algn="l">
                        <a:lnSpc>
                          <a:spcPct val="150000"/>
                        </a:lnSpc>
                        <a:buNone/>
                      </a:pPr>
                      <a:r>
                        <a:rPr lang="en-IN" sz="1400" b="1">
                          <a:solidFill>
                            <a:schemeClr val="bg1"/>
                          </a:solidFill>
                          <a:effectLst/>
                        </a:rPr>
                        <a:t>Total O&amp;M Cost</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400" dirty="0">
                          <a:solidFill>
                            <a:schemeClr val="tx1"/>
                          </a:solidFill>
                          <a:effectLst/>
                        </a:rPr>
                        <a:t>$720,066.81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b="1">
                          <a:solidFill>
                            <a:schemeClr val="bg1"/>
                          </a:solidFill>
                          <a:effectLst/>
                        </a:rPr>
                        <a:t>PV Contribution</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a:solidFill>
                            <a:schemeClr val="tx1"/>
                          </a:solidFill>
                          <a:effectLst/>
                        </a:rPr>
                        <a:t>48.5%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252058442"/>
                  </a:ext>
                </a:extLst>
              </a:tr>
              <a:tr h="692268">
                <a:tc>
                  <a:txBody>
                    <a:bodyPr/>
                    <a:lstStyle/>
                    <a:p>
                      <a:pPr algn="l">
                        <a:lnSpc>
                          <a:spcPct val="150000"/>
                        </a:lnSpc>
                        <a:buNone/>
                      </a:pPr>
                      <a:r>
                        <a:rPr lang="en-IN" sz="1400" b="1">
                          <a:solidFill>
                            <a:schemeClr val="bg1"/>
                          </a:solidFill>
                          <a:effectLst/>
                        </a:rPr>
                        <a:t>Total Electricity Production</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400" dirty="0">
                          <a:solidFill>
                            <a:schemeClr val="tx1"/>
                          </a:solidFill>
                          <a:effectLst/>
                        </a:rPr>
                        <a:t>1,227,377 kWh/year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b="1">
                          <a:solidFill>
                            <a:schemeClr val="bg1"/>
                          </a:solidFill>
                          <a:effectLst/>
                        </a:rPr>
                        <a:t>Wind Contribution</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a:solidFill>
                            <a:schemeClr val="tx1"/>
                          </a:solidFill>
                          <a:effectLst/>
                        </a:rPr>
                        <a:t>51.5%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884911261"/>
                  </a:ext>
                </a:extLst>
              </a:tr>
              <a:tr h="327275">
                <a:tc>
                  <a:txBody>
                    <a:bodyPr/>
                    <a:lstStyle/>
                    <a:p>
                      <a:pPr algn="l">
                        <a:lnSpc>
                          <a:spcPct val="150000"/>
                        </a:lnSpc>
                        <a:buNone/>
                      </a:pPr>
                      <a:r>
                        <a:rPr lang="en-IN" sz="1400" b="1" dirty="0">
                          <a:solidFill>
                            <a:schemeClr val="bg1"/>
                          </a:solidFill>
                          <a:effectLst/>
                        </a:rPr>
                        <a:t>Electricity Consumption</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400">
                          <a:solidFill>
                            <a:schemeClr val="tx1"/>
                          </a:solidFill>
                          <a:effectLst/>
                        </a:rPr>
                        <a:t>884,718 kWh/year</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b="1">
                          <a:solidFill>
                            <a:schemeClr val="bg1"/>
                          </a:solidFill>
                          <a:effectLst/>
                        </a:rPr>
                        <a:t>CO₂ Emissions</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l">
                        <a:lnSpc>
                          <a:spcPct val="150000"/>
                        </a:lnSpc>
                        <a:buNone/>
                      </a:pPr>
                      <a:r>
                        <a:rPr lang="en-IN" sz="1400" dirty="0">
                          <a:solidFill>
                            <a:schemeClr val="tx1"/>
                          </a:solidFill>
                          <a:effectLst/>
                        </a:rPr>
                        <a:t>0 (Fully Renewable)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925927541"/>
                  </a:ext>
                </a:extLst>
              </a:tr>
              <a:tr h="327275">
                <a:tc>
                  <a:txBody>
                    <a:bodyPr/>
                    <a:lstStyle/>
                    <a:p>
                      <a:pPr algn="l">
                        <a:lnSpc>
                          <a:spcPct val="150000"/>
                        </a:lnSpc>
                        <a:buNone/>
                      </a:pPr>
                      <a:r>
                        <a:rPr lang="en-IN" sz="1400" b="1" dirty="0">
                          <a:solidFill>
                            <a:schemeClr val="bg1"/>
                          </a:solidFill>
                          <a:effectLst/>
                        </a:rPr>
                        <a:t>Excess Electricity</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400">
                          <a:solidFill>
                            <a:schemeClr val="tx1"/>
                          </a:solidFill>
                          <a:effectLst/>
                        </a:rPr>
                        <a:t>251,733 kWh/year</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40923757"/>
                  </a:ext>
                </a:extLst>
              </a:tr>
              <a:tr h="293005">
                <a:tc>
                  <a:txBody>
                    <a:bodyPr/>
                    <a:lstStyle/>
                    <a:p>
                      <a:pPr algn="l">
                        <a:lnSpc>
                          <a:spcPct val="150000"/>
                        </a:lnSpc>
                        <a:buNone/>
                      </a:pPr>
                      <a:r>
                        <a:rPr lang="en-IN" sz="1400" b="1" dirty="0">
                          <a:solidFill>
                            <a:schemeClr val="bg1"/>
                          </a:solidFill>
                          <a:effectLst/>
                        </a:rPr>
                        <a:t>Excess Electricity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400" dirty="0">
                          <a:solidFill>
                            <a:schemeClr val="tx1"/>
                          </a:solidFill>
                          <a:effectLst/>
                        </a:rPr>
                        <a:t>20.5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533145662"/>
                  </a:ext>
                </a:extLst>
              </a:tr>
            </a:tbl>
          </a:graphicData>
        </a:graphic>
      </p:graphicFrame>
      <p:pic>
        <p:nvPicPr>
          <p:cNvPr id="3" name="Picture 2">
            <a:extLst>
              <a:ext uri="{FF2B5EF4-FFF2-40B4-BE49-F238E27FC236}">
                <a16:creationId xmlns:a16="http://schemas.microsoft.com/office/drawing/2014/main" id="{5DC9077A-D69A-1201-3CA5-D50EF18F4F57}"/>
              </a:ext>
            </a:extLst>
          </p:cNvPr>
          <p:cNvPicPr>
            <a:picLocks noChangeAspect="1"/>
          </p:cNvPicPr>
          <p:nvPr/>
        </p:nvPicPr>
        <p:blipFill>
          <a:blip r:embed="rId3"/>
          <a:stretch>
            <a:fillRect/>
          </a:stretch>
        </p:blipFill>
        <p:spPr>
          <a:xfrm>
            <a:off x="7029155" y="184967"/>
            <a:ext cx="1707113" cy="784349"/>
          </a:xfrm>
          <a:prstGeom prst="rect">
            <a:avLst/>
          </a:prstGeom>
        </p:spPr>
      </p:pic>
    </p:spTree>
    <p:extLst>
      <p:ext uri="{BB962C8B-B14F-4D97-AF65-F5344CB8AC3E}">
        <p14:creationId xmlns:p14="http://schemas.microsoft.com/office/powerpoint/2010/main" val="337655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4A188D-D593-E597-A899-310D8D61F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8853A-6E79-D142-7C94-20FBC421624C}"/>
              </a:ext>
            </a:extLst>
          </p:cNvPr>
          <p:cNvSpPr>
            <a:spLocks noGrp="1"/>
          </p:cNvSpPr>
          <p:nvPr>
            <p:ph type="title"/>
          </p:nvPr>
        </p:nvSpPr>
        <p:spPr>
          <a:xfrm>
            <a:off x="186815" y="333139"/>
            <a:ext cx="6791026" cy="424732"/>
          </a:xfrm>
        </p:spPr>
        <p:txBody>
          <a:bodyPr/>
          <a:lstStyle/>
          <a:p>
            <a:r>
              <a:rPr lang="de-DE" b="1" dirty="0"/>
              <a:t>Simulation Results Model 1: Direct Electrification   </a:t>
            </a:r>
            <a:endParaRPr lang="en-GB" b="1" dirty="0"/>
          </a:p>
        </p:txBody>
      </p:sp>
      <p:sp>
        <p:nvSpPr>
          <p:cNvPr id="4" name="Slide Number Placeholder 3">
            <a:extLst>
              <a:ext uri="{FF2B5EF4-FFF2-40B4-BE49-F238E27FC236}">
                <a16:creationId xmlns:a16="http://schemas.microsoft.com/office/drawing/2014/main" id="{23C1615D-0AA2-3D08-E33B-8829D7818DF6}"/>
              </a:ext>
            </a:extLst>
          </p:cNvPr>
          <p:cNvSpPr>
            <a:spLocks noGrp="1"/>
          </p:cNvSpPr>
          <p:nvPr>
            <p:ph type="sldNum" sz="quarter" idx="12"/>
          </p:nvPr>
        </p:nvSpPr>
        <p:spPr/>
        <p:txBody>
          <a:bodyPr/>
          <a:lstStyle/>
          <a:p>
            <a:fld id="{FB9C47C6-2ED8-4541-9D9E-EE1FF266620F}" type="slidenum">
              <a:rPr lang="ru-RU" smtClean="0"/>
              <a:pPr/>
              <a:t>15</a:t>
            </a:fld>
            <a:endParaRPr lang="ru-RU"/>
          </a:p>
        </p:txBody>
      </p:sp>
      <p:cxnSp>
        <p:nvCxnSpPr>
          <p:cNvPr id="6" name="Straight Connector 5">
            <a:extLst>
              <a:ext uri="{FF2B5EF4-FFF2-40B4-BE49-F238E27FC236}">
                <a16:creationId xmlns:a16="http://schemas.microsoft.com/office/drawing/2014/main" id="{93B6DD6D-A87D-78F7-4058-97A4D196A918}"/>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7ED53F63-0544-4287-008A-8AFD81C88F3E}"/>
              </a:ext>
            </a:extLst>
          </p:cNvPr>
          <p:cNvPicPr>
            <a:picLocks noChangeAspect="1"/>
          </p:cNvPicPr>
          <p:nvPr/>
        </p:nvPicPr>
        <p:blipFill>
          <a:blip r:embed="rId3"/>
          <a:stretch>
            <a:fillRect/>
          </a:stretch>
        </p:blipFill>
        <p:spPr>
          <a:xfrm>
            <a:off x="7029155" y="184967"/>
            <a:ext cx="1707113" cy="784349"/>
          </a:xfrm>
          <a:prstGeom prst="rect">
            <a:avLst/>
          </a:prstGeom>
        </p:spPr>
      </p:pic>
      <p:pic>
        <p:nvPicPr>
          <p:cNvPr id="8" name="Picture 7">
            <a:extLst>
              <a:ext uri="{FF2B5EF4-FFF2-40B4-BE49-F238E27FC236}">
                <a16:creationId xmlns:a16="http://schemas.microsoft.com/office/drawing/2014/main" id="{81B57AB1-58ED-CDA3-7FC3-6D1F1708400F}"/>
              </a:ext>
            </a:extLst>
          </p:cNvPr>
          <p:cNvPicPr>
            <a:picLocks noChangeAspect="1"/>
          </p:cNvPicPr>
          <p:nvPr/>
        </p:nvPicPr>
        <p:blipFill>
          <a:blip r:embed="rId4"/>
          <a:srcRect b="7567"/>
          <a:stretch>
            <a:fillRect/>
          </a:stretch>
        </p:blipFill>
        <p:spPr>
          <a:xfrm>
            <a:off x="323283" y="1013616"/>
            <a:ext cx="5903127" cy="2759181"/>
          </a:xfrm>
          <a:prstGeom prst="rect">
            <a:avLst/>
          </a:prstGeom>
        </p:spPr>
      </p:pic>
      <p:sp>
        <p:nvSpPr>
          <p:cNvPr id="9" name="TextBox 8">
            <a:extLst>
              <a:ext uri="{FF2B5EF4-FFF2-40B4-BE49-F238E27FC236}">
                <a16:creationId xmlns:a16="http://schemas.microsoft.com/office/drawing/2014/main" id="{B471C3F9-96E0-2EAF-1FAC-5357393B8B88}"/>
              </a:ext>
            </a:extLst>
          </p:cNvPr>
          <p:cNvSpPr txBox="1"/>
          <p:nvPr/>
        </p:nvSpPr>
        <p:spPr>
          <a:xfrm>
            <a:off x="6426738" y="1124263"/>
            <a:ext cx="2686050" cy="6740307"/>
          </a:xfrm>
          <a:prstGeom prst="rect">
            <a:avLst/>
          </a:prstGeom>
          <a:noFill/>
        </p:spPr>
        <p:txBody>
          <a:bodyPr wrap="square" rtlCol="0">
            <a:spAutoFit/>
          </a:bodyPr>
          <a:lstStyle/>
          <a:p>
            <a:pPr marL="285750" indent="-285750">
              <a:buFont typeface="Arial" panose="020B0604020202020204" pitchFamily="34" charset="0"/>
              <a:buChar char="•"/>
            </a:pPr>
            <a:r>
              <a:rPr lang="en-IN" dirty="0"/>
              <a:t>Due to renewable intermittency and mismatch between generation and load timing, the system produces 251,733 kWh (~20%) of the electricity excess to the total generation </a:t>
            </a:r>
          </a:p>
          <a:p>
            <a:endParaRPr lang="en-IN" dirty="0"/>
          </a:p>
          <a:p>
            <a:pPr marL="285750" indent="-285750">
              <a:buFont typeface="Arial" panose="020B0604020202020204" pitchFamily="34" charset="0"/>
              <a:buChar char="•"/>
            </a:pPr>
            <a:r>
              <a:rPr lang="en-IN" dirty="0"/>
              <a:t>Histogram showing total electrical load served, RE power output and battery power </a:t>
            </a:r>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US" dirty="0"/>
          </a:p>
        </p:txBody>
      </p:sp>
      <p:pic>
        <p:nvPicPr>
          <p:cNvPr id="11" name="Picture 10">
            <a:extLst>
              <a:ext uri="{FF2B5EF4-FFF2-40B4-BE49-F238E27FC236}">
                <a16:creationId xmlns:a16="http://schemas.microsoft.com/office/drawing/2014/main" id="{29F84D64-EEFE-B8EB-2DA8-8C6B507AC590}"/>
              </a:ext>
            </a:extLst>
          </p:cNvPr>
          <p:cNvPicPr>
            <a:picLocks noChangeAspect="1"/>
          </p:cNvPicPr>
          <p:nvPr/>
        </p:nvPicPr>
        <p:blipFill>
          <a:blip r:embed="rId5"/>
          <a:stretch>
            <a:fillRect/>
          </a:stretch>
        </p:blipFill>
        <p:spPr>
          <a:xfrm>
            <a:off x="363852" y="4009389"/>
            <a:ext cx="6156186" cy="2593791"/>
          </a:xfrm>
          <a:prstGeom prst="rect">
            <a:avLst/>
          </a:prstGeom>
        </p:spPr>
      </p:pic>
    </p:spTree>
    <p:extLst>
      <p:ext uri="{BB962C8B-B14F-4D97-AF65-F5344CB8AC3E}">
        <p14:creationId xmlns:p14="http://schemas.microsoft.com/office/powerpoint/2010/main" val="261511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51DA586-B864-0717-9AA1-74AF0CF7A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CFB71C-6799-6457-993C-224ED2968E6A}"/>
              </a:ext>
            </a:extLst>
          </p:cNvPr>
          <p:cNvSpPr>
            <a:spLocks noGrp="1"/>
          </p:cNvSpPr>
          <p:nvPr>
            <p:ph type="title"/>
          </p:nvPr>
        </p:nvSpPr>
        <p:spPr>
          <a:xfrm>
            <a:off x="186815" y="333139"/>
            <a:ext cx="8014117" cy="424732"/>
          </a:xfrm>
        </p:spPr>
        <p:txBody>
          <a:bodyPr/>
          <a:lstStyle/>
          <a:p>
            <a:r>
              <a:rPr lang="de-DE" b="1" dirty="0"/>
              <a:t>Simulation Results Model 2: Hydrogen based electrification </a:t>
            </a:r>
            <a:endParaRPr lang="en-GB" b="1" dirty="0"/>
          </a:p>
        </p:txBody>
      </p:sp>
      <p:sp>
        <p:nvSpPr>
          <p:cNvPr id="4" name="Slide Number Placeholder 3">
            <a:extLst>
              <a:ext uri="{FF2B5EF4-FFF2-40B4-BE49-F238E27FC236}">
                <a16:creationId xmlns:a16="http://schemas.microsoft.com/office/drawing/2014/main" id="{FE1DF58F-63DD-B79C-2F1D-0E89E7E7DBDB}"/>
              </a:ext>
            </a:extLst>
          </p:cNvPr>
          <p:cNvSpPr>
            <a:spLocks noGrp="1"/>
          </p:cNvSpPr>
          <p:nvPr>
            <p:ph type="sldNum" sz="quarter" idx="12"/>
          </p:nvPr>
        </p:nvSpPr>
        <p:spPr/>
        <p:txBody>
          <a:bodyPr/>
          <a:lstStyle/>
          <a:p>
            <a:fld id="{FB9C47C6-2ED8-4541-9D9E-EE1FF266620F}" type="slidenum">
              <a:rPr lang="ru-RU" smtClean="0"/>
              <a:pPr/>
              <a:t>16</a:t>
            </a:fld>
            <a:endParaRPr lang="ru-RU"/>
          </a:p>
        </p:txBody>
      </p:sp>
      <p:cxnSp>
        <p:nvCxnSpPr>
          <p:cNvPr id="6" name="Straight Connector 5">
            <a:extLst>
              <a:ext uri="{FF2B5EF4-FFF2-40B4-BE49-F238E27FC236}">
                <a16:creationId xmlns:a16="http://schemas.microsoft.com/office/drawing/2014/main" id="{CCC11C6A-01BC-80B1-2C45-A3C549C4919A}"/>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graphicFrame>
        <p:nvGraphicFramePr>
          <p:cNvPr id="7" name="Table 6">
            <a:extLst>
              <a:ext uri="{FF2B5EF4-FFF2-40B4-BE49-F238E27FC236}">
                <a16:creationId xmlns:a16="http://schemas.microsoft.com/office/drawing/2014/main" id="{295A14D5-DE3F-DFC3-C434-C18377D16F75}"/>
              </a:ext>
            </a:extLst>
          </p:cNvPr>
          <p:cNvGraphicFramePr>
            <a:graphicFrameLocks noGrp="1"/>
          </p:cNvGraphicFramePr>
          <p:nvPr>
            <p:extLst>
              <p:ext uri="{D42A27DB-BD31-4B8C-83A1-F6EECF244321}">
                <p14:modId xmlns:p14="http://schemas.microsoft.com/office/powerpoint/2010/main" val="1212630138"/>
              </p:ext>
            </p:extLst>
          </p:nvPr>
        </p:nvGraphicFramePr>
        <p:xfrm>
          <a:off x="407732" y="1022066"/>
          <a:ext cx="8328536" cy="5236217"/>
        </p:xfrm>
        <a:graphic>
          <a:graphicData uri="http://schemas.openxmlformats.org/drawingml/2006/table">
            <a:tbl>
              <a:tblPr firstRow="1" firstCol="1" bandRow="1">
                <a:tableStyleId>{5C22544A-7EE6-4342-B048-85BDC9FD1C3A}</a:tableStyleId>
              </a:tblPr>
              <a:tblGrid>
                <a:gridCol w="2080712">
                  <a:extLst>
                    <a:ext uri="{9D8B030D-6E8A-4147-A177-3AD203B41FA5}">
                      <a16:colId xmlns:a16="http://schemas.microsoft.com/office/drawing/2014/main" val="228147573"/>
                    </a:ext>
                  </a:extLst>
                </a:gridCol>
                <a:gridCol w="2082608">
                  <a:extLst>
                    <a:ext uri="{9D8B030D-6E8A-4147-A177-3AD203B41FA5}">
                      <a16:colId xmlns:a16="http://schemas.microsoft.com/office/drawing/2014/main" val="2483319637"/>
                    </a:ext>
                  </a:extLst>
                </a:gridCol>
                <a:gridCol w="2082608">
                  <a:extLst>
                    <a:ext uri="{9D8B030D-6E8A-4147-A177-3AD203B41FA5}">
                      <a16:colId xmlns:a16="http://schemas.microsoft.com/office/drawing/2014/main" val="2188363074"/>
                    </a:ext>
                  </a:extLst>
                </a:gridCol>
                <a:gridCol w="2082608">
                  <a:extLst>
                    <a:ext uri="{9D8B030D-6E8A-4147-A177-3AD203B41FA5}">
                      <a16:colId xmlns:a16="http://schemas.microsoft.com/office/drawing/2014/main" val="138451367"/>
                    </a:ext>
                  </a:extLst>
                </a:gridCol>
              </a:tblGrid>
              <a:tr h="360025">
                <a:tc>
                  <a:txBody>
                    <a:bodyPr/>
                    <a:lstStyle/>
                    <a:p>
                      <a:pPr algn="just">
                        <a:lnSpc>
                          <a:spcPct val="150000"/>
                        </a:lnSpc>
                        <a:spcAft>
                          <a:spcPts val="1440"/>
                        </a:spcAft>
                        <a:buNone/>
                      </a:pPr>
                      <a:r>
                        <a:rPr lang="en-IN" sz="1200" b="1" dirty="0">
                          <a:effectLst/>
                          <a:latin typeface="+mn-lt"/>
                        </a:rPr>
                        <a:t>Metric</a:t>
                      </a: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just">
                        <a:lnSpc>
                          <a:spcPct val="150000"/>
                        </a:lnSpc>
                        <a:buNone/>
                      </a:pPr>
                      <a:r>
                        <a:rPr lang="en-IN" sz="1200" b="1">
                          <a:effectLst/>
                          <a:latin typeface="+mn-lt"/>
                        </a:rPr>
                        <a:t>Value</a:t>
                      </a:r>
                      <a:endParaRPr lang="en-US" sz="1200" b="1">
                        <a:effectLst/>
                        <a:latin typeface="+mn-lt"/>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just">
                        <a:lnSpc>
                          <a:spcPct val="150000"/>
                        </a:lnSpc>
                        <a:buNone/>
                      </a:pPr>
                      <a:r>
                        <a:rPr lang="en-US" sz="1200" b="1" dirty="0">
                          <a:effectLst/>
                          <a:latin typeface="+mn-lt"/>
                          <a:ea typeface="Calibri" panose="020F0502020204030204" pitchFamily="34" charset="0"/>
                          <a:cs typeface="Times New Roman" panose="02020603050405020304" pitchFamily="18" charset="0"/>
                        </a:rPr>
                        <a:t>Metric </a:t>
                      </a:r>
                    </a:p>
                  </a:txBody>
                  <a:tcPr marL="68580" marR="68580" marT="0" marB="0">
                    <a:solidFill>
                      <a:srgbClr val="C00000"/>
                    </a:solidFill>
                  </a:tcPr>
                </a:tc>
                <a:tc>
                  <a:txBody>
                    <a:bodyPr/>
                    <a:lstStyle/>
                    <a:p>
                      <a:pPr algn="just">
                        <a:lnSpc>
                          <a:spcPct val="150000"/>
                        </a:lnSpc>
                        <a:buNone/>
                      </a:pPr>
                      <a:r>
                        <a:rPr lang="en-US" sz="1200" b="1" dirty="0">
                          <a:effectLst/>
                          <a:latin typeface="+mn-lt"/>
                          <a:ea typeface="Calibri" panose="020F0502020204030204" pitchFamily="34" charset="0"/>
                          <a:cs typeface="Times New Roman" panose="02020603050405020304" pitchFamily="18" charset="0"/>
                        </a:rPr>
                        <a:t>Value </a:t>
                      </a:r>
                    </a:p>
                  </a:txBody>
                  <a:tcPr marL="68580" marR="68580" marT="0" marB="0">
                    <a:solidFill>
                      <a:srgbClr val="C00000"/>
                    </a:solidFill>
                  </a:tcPr>
                </a:tc>
                <a:extLst>
                  <a:ext uri="{0D108BD9-81ED-4DB2-BD59-A6C34878D82A}">
                    <a16:rowId xmlns:a16="http://schemas.microsoft.com/office/drawing/2014/main" val="4127590351"/>
                  </a:ext>
                </a:extLst>
              </a:tr>
              <a:tr h="327275">
                <a:tc>
                  <a:txBody>
                    <a:bodyPr/>
                    <a:lstStyle/>
                    <a:p>
                      <a:pPr algn="l">
                        <a:lnSpc>
                          <a:spcPct val="150000"/>
                        </a:lnSpc>
                        <a:buNone/>
                      </a:pPr>
                      <a:r>
                        <a:rPr lang="en-IN" sz="1200" b="1" dirty="0">
                          <a:solidFill>
                            <a:schemeClr val="bg1"/>
                          </a:solidFill>
                          <a:effectLst/>
                          <a:latin typeface="+mn-lt"/>
                        </a:rPr>
                        <a:t>Net Present Cost (NPC)</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1440"/>
                        </a:spcAft>
                        <a:buNone/>
                      </a:pPr>
                      <a:r>
                        <a:rPr lang="en-IN" sz="1200" b="1" dirty="0">
                          <a:effectLst/>
                          <a:latin typeface="+mn-lt"/>
                          <a:ea typeface="Calibri" panose="020F0502020204030204" pitchFamily="34" charset="0"/>
                          <a:cs typeface="Times New Roman" panose="02020603050405020304" pitchFamily="18" charset="0"/>
                        </a:rPr>
                        <a:t>$963,816</a:t>
                      </a: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1440"/>
                        </a:spcAft>
                        <a:buNone/>
                      </a:pPr>
                      <a:r>
                        <a:rPr lang="en-IN" sz="1200" b="1" dirty="0">
                          <a:solidFill>
                            <a:schemeClr val="bg1"/>
                          </a:solidFill>
                          <a:effectLst/>
                          <a:latin typeface="+mn-lt"/>
                          <a:ea typeface="Calibri" panose="020F0502020204030204" pitchFamily="34" charset="0"/>
                          <a:cs typeface="Times New Roman" panose="02020603050405020304" pitchFamily="18" charset="0"/>
                        </a:rPr>
                        <a:t>Hydrogen Produced</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a:effectLst/>
                          <a:latin typeface="+mn-lt"/>
                          <a:ea typeface="Calibri" panose="020F0502020204030204" pitchFamily="34" charset="0"/>
                          <a:cs typeface="Times New Roman" panose="02020603050405020304" pitchFamily="18" charset="0"/>
                        </a:rPr>
                        <a:t>7,017 kg/year</a:t>
                      </a:r>
                      <a:endParaRPr lang="en-US" sz="1200" b="1">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087935430"/>
                  </a:ext>
                </a:extLst>
              </a:tr>
              <a:tr h="0">
                <a:tc>
                  <a:txBody>
                    <a:bodyPr/>
                    <a:lstStyle/>
                    <a:p>
                      <a:pPr algn="l">
                        <a:lnSpc>
                          <a:spcPct val="150000"/>
                        </a:lnSpc>
                        <a:buNone/>
                      </a:pPr>
                      <a:r>
                        <a:rPr lang="en-IN" sz="1200" b="1" dirty="0">
                          <a:solidFill>
                            <a:schemeClr val="bg1"/>
                          </a:solidFill>
                          <a:effectLst/>
                          <a:latin typeface="+mn-lt"/>
                        </a:rPr>
                        <a:t>Levelized Cost of Hydrogen (LCOH)</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r>
                        <a:rPr lang="en-IN" sz="1200" b="1" kern="1200" dirty="0">
                          <a:solidFill>
                            <a:schemeClr val="dk1"/>
                          </a:solidFill>
                          <a:effectLst/>
                          <a:latin typeface="+mn-lt"/>
                          <a:ea typeface="+mn-ea"/>
                          <a:cs typeface="+mn-cs"/>
                        </a:rPr>
                        <a:t>$10.6/kg</a:t>
                      </a:r>
                      <a:r>
                        <a:rPr lang="en-US" sz="1200" b="1" dirty="0">
                          <a:effectLst/>
                          <a:latin typeface="+mn-lt"/>
                        </a:rPr>
                        <a:t> </a:t>
                      </a:r>
                    </a:p>
                  </a:txBody>
                  <a:tcPr marL="68580" marR="68580" marT="0" marB="0">
                    <a:solidFill>
                      <a:srgbClr val="CA4444"/>
                    </a:solidFill>
                  </a:tcPr>
                </a:tc>
                <a:tc>
                  <a:txBody>
                    <a:bodyPr/>
                    <a:lstStyle/>
                    <a:p>
                      <a:pPr algn="just">
                        <a:lnSpc>
                          <a:spcPct val="150000"/>
                        </a:lnSpc>
                        <a:buNone/>
                      </a:pPr>
                      <a:r>
                        <a:rPr lang="en-IN" sz="1200" b="1">
                          <a:solidFill>
                            <a:schemeClr val="bg1"/>
                          </a:solidFill>
                          <a:effectLst/>
                          <a:latin typeface="+mn-lt"/>
                          <a:ea typeface="Calibri" panose="020F0502020204030204" pitchFamily="34" charset="0"/>
                          <a:cs typeface="Times New Roman" panose="02020603050405020304" pitchFamily="18" charset="0"/>
                        </a:rPr>
                        <a:t>Hydrogen Used</a:t>
                      </a:r>
                      <a:endParaRPr lang="en-US"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dirty="0">
                          <a:effectLst/>
                          <a:latin typeface="+mn-lt"/>
                          <a:ea typeface="Calibri" panose="020F0502020204030204" pitchFamily="34" charset="0"/>
                          <a:cs typeface="Times New Roman" panose="02020603050405020304" pitchFamily="18" charset="0"/>
                        </a:rPr>
                        <a:t>6,989 kg/year</a:t>
                      </a: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589002471"/>
                  </a:ext>
                </a:extLst>
              </a:tr>
              <a:tr h="668241">
                <a:tc>
                  <a:txBody>
                    <a:bodyPr/>
                    <a:lstStyle/>
                    <a:p>
                      <a:pPr algn="l">
                        <a:lnSpc>
                          <a:spcPct val="150000"/>
                        </a:lnSpc>
                        <a:buNone/>
                      </a:pPr>
                      <a:r>
                        <a:rPr lang="en-IN" sz="1200" b="1">
                          <a:solidFill>
                            <a:schemeClr val="bg1"/>
                          </a:solidFill>
                          <a:effectLst/>
                          <a:latin typeface="+mn-lt"/>
                        </a:rPr>
                        <a:t>Total Operating Cost (Annual)</a:t>
                      </a:r>
                      <a:endParaRPr lang="en-US"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kern="1200" dirty="0">
                          <a:solidFill>
                            <a:schemeClr val="dk1"/>
                          </a:solidFill>
                          <a:effectLst/>
                          <a:latin typeface="+mn-lt"/>
                          <a:ea typeface="+mn-ea"/>
                          <a:cs typeface="+mn-cs"/>
                        </a:rPr>
                        <a:t>$14,647</a:t>
                      </a:r>
                      <a:endParaRPr lang="en-US" sz="12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1440"/>
                        </a:spcAft>
                        <a:buNone/>
                      </a:pPr>
                      <a:r>
                        <a:rPr lang="en-IN" sz="1200" b="1" dirty="0">
                          <a:solidFill>
                            <a:schemeClr val="bg1"/>
                          </a:solidFill>
                          <a:effectLst/>
                          <a:latin typeface="+mn-lt"/>
                          <a:ea typeface="Calibri" panose="020F0502020204030204" pitchFamily="34" charset="0"/>
                          <a:cs typeface="Times New Roman" panose="02020603050405020304" pitchFamily="18" charset="0"/>
                        </a:rPr>
                        <a:t>Unmet Hydrogen Load</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a:effectLst/>
                          <a:latin typeface="+mn-lt"/>
                          <a:ea typeface="Calibri" panose="020F0502020204030204" pitchFamily="34" charset="0"/>
                          <a:cs typeface="Times New Roman" panose="02020603050405020304" pitchFamily="18" charset="0"/>
                        </a:rPr>
                        <a:t>0 kg/year</a:t>
                      </a:r>
                      <a:endParaRPr lang="en-US" sz="1200" b="1">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3598282158"/>
                  </a:ext>
                </a:extLst>
              </a:tr>
              <a:tr h="360025">
                <a:tc>
                  <a:txBody>
                    <a:bodyPr/>
                    <a:lstStyle/>
                    <a:p>
                      <a:pPr algn="l">
                        <a:lnSpc>
                          <a:spcPct val="150000"/>
                        </a:lnSpc>
                        <a:buNone/>
                      </a:pPr>
                      <a:r>
                        <a:rPr lang="en-IN" sz="1200" b="1">
                          <a:solidFill>
                            <a:schemeClr val="bg1"/>
                          </a:solidFill>
                          <a:effectLst/>
                          <a:latin typeface="+mn-lt"/>
                        </a:rPr>
                        <a:t>Total Capital Cost</a:t>
                      </a:r>
                      <a:endParaRPr lang="en-US"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kern="1200" dirty="0">
                          <a:solidFill>
                            <a:schemeClr val="dk1"/>
                          </a:solidFill>
                          <a:effectLst/>
                          <a:latin typeface="+mn-lt"/>
                          <a:ea typeface="+mn-ea"/>
                          <a:cs typeface="+mn-cs"/>
                        </a:rPr>
                        <a:t>$774,464</a:t>
                      </a:r>
                      <a:endParaRPr lang="en-US" sz="12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a:solidFill>
                            <a:schemeClr val="bg1"/>
                          </a:solidFill>
                          <a:effectLst/>
                          <a:latin typeface="+mn-lt"/>
                          <a:ea typeface="Calibri" panose="020F0502020204030204" pitchFamily="34" charset="0"/>
                          <a:cs typeface="Times New Roman" panose="02020603050405020304" pitchFamily="18" charset="0"/>
                        </a:rPr>
                        <a:t>Unmet Hydrogen Load (%)</a:t>
                      </a:r>
                      <a:endParaRPr lang="en-US"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a:effectLst/>
                          <a:latin typeface="+mn-lt"/>
                          <a:ea typeface="Calibri" panose="020F0502020204030204" pitchFamily="34" charset="0"/>
                          <a:cs typeface="Times New Roman" panose="02020603050405020304" pitchFamily="18" charset="0"/>
                        </a:rPr>
                        <a:t>0%</a:t>
                      </a:r>
                      <a:endParaRPr lang="en-US" sz="1200" b="1">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80939730"/>
                  </a:ext>
                </a:extLst>
              </a:tr>
              <a:tr h="668241">
                <a:tc>
                  <a:txBody>
                    <a:bodyPr/>
                    <a:lstStyle/>
                    <a:p>
                      <a:pPr algn="l">
                        <a:lnSpc>
                          <a:spcPct val="150000"/>
                        </a:lnSpc>
                        <a:buNone/>
                      </a:pPr>
                      <a:r>
                        <a:rPr lang="en-IN" sz="1200" b="1" dirty="0">
                          <a:solidFill>
                            <a:schemeClr val="bg1"/>
                          </a:solidFill>
                          <a:effectLst/>
                          <a:latin typeface="+mn-lt"/>
                        </a:rPr>
                        <a:t>Total Replacement Cost</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kern="1200" dirty="0">
                          <a:solidFill>
                            <a:schemeClr val="dk1"/>
                          </a:solidFill>
                          <a:effectLst/>
                          <a:latin typeface="+mn-lt"/>
                          <a:ea typeface="+mn-ea"/>
                          <a:cs typeface="+mn-cs"/>
                        </a:rPr>
                        <a:t>$132,188</a:t>
                      </a:r>
                      <a:endParaRPr lang="en-US" sz="12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a:solidFill>
                            <a:schemeClr val="bg1"/>
                          </a:solidFill>
                          <a:effectLst/>
                          <a:latin typeface="+mn-lt"/>
                          <a:ea typeface="Calibri" panose="020F0502020204030204" pitchFamily="34" charset="0"/>
                          <a:cs typeface="Times New Roman" panose="02020603050405020304" pitchFamily="18" charset="0"/>
                        </a:rPr>
                        <a:t>Hydrogen Tank Start Level</a:t>
                      </a:r>
                      <a:endParaRPr lang="en-US"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a:effectLst/>
                          <a:latin typeface="+mn-lt"/>
                          <a:ea typeface="Calibri" panose="020F0502020204030204" pitchFamily="34" charset="0"/>
                          <a:cs typeface="Times New Roman" panose="02020603050405020304" pitchFamily="18" charset="0"/>
                        </a:rPr>
                        <a:t>250 kg</a:t>
                      </a:r>
                      <a:endParaRPr lang="en-US" sz="1200" b="1">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870923411"/>
                  </a:ext>
                </a:extLst>
              </a:tr>
              <a:tr h="692268">
                <a:tc>
                  <a:txBody>
                    <a:bodyPr/>
                    <a:lstStyle/>
                    <a:p>
                      <a:pPr algn="l">
                        <a:lnSpc>
                          <a:spcPct val="150000"/>
                        </a:lnSpc>
                        <a:buNone/>
                      </a:pPr>
                      <a:r>
                        <a:rPr lang="en-IN" sz="1200" b="1">
                          <a:solidFill>
                            <a:schemeClr val="bg1"/>
                          </a:solidFill>
                          <a:effectLst/>
                          <a:latin typeface="+mn-lt"/>
                        </a:rPr>
                        <a:t>Total O&amp;M Cost</a:t>
                      </a:r>
                      <a:endParaRPr lang="en-US"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kern="1200" dirty="0">
                          <a:solidFill>
                            <a:schemeClr val="dk1"/>
                          </a:solidFill>
                          <a:effectLst/>
                          <a:latin typeface="+mn-lt"/>
                          <a:ea typeface="+mn-ea"/>
                          <a:cs typeface="+mn-cs"/>
                        </a:rPr>
                        <a:t>$82,042</a:t>
                      </a:r>
                      <a:endParaRPr lang="en-US" sz="12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dirty="0">
                          <a:solidFill>
                            <a:schemeClr val="bg1"/>
                          </a:solidFill>
                          <a:effectLst/>
                          <a:latin typeface="+mn-lt"/>
                          <a:ea typeface="Calibri" panose="020F0502020204030204" pitchFamily="34" charset="0"/>
                          <a:cs typeface="Times New Roman" panose="02020603050405020304" pitchFamily="18" charset="0"/>
                        </a:rPr>
                        <a:t>Hydrogen Tank End Level</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a:effectLst/>
                          <a:latin typeface="+mn-lt"/>
                          <a:ea typeface="Calibri" panose="020F0502020204030204" pitchFamily="34" charset="0"/>
                          <a:cs typeface="Times New Roman" panose="02020603050405020304" pitchFamily="18" charset="0"/>
                        </a:rPr>
                        <a:t>278 kg</a:t>
                      </a:r>
                      <a:endParaRPr lang="en-US" sz="1200" b="1">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252058442"/>
                  </a:ext>
                </a:extLst>
              </a:tr>
              <a:tr h="692268">
                <a:tc>
                  <a:txBody>
                    <a:bodyPr/>
                    <a:lstStyle/>
                    <a:p>
                      <a:pPr algn="l">
                        <a:lnSpc>
                          <a:spcPct val="150000"/>
                        </a:lnSpc>
                        <a:buNone/>
                      </a:pPr>
                      <a:r>
                        <a:rPr lang="en-IN" sz="1200" b="1">
                          <a:solidFill>
                            <a:schemeClr val="bg1"/>
                          </a:solidFill>
                          <a:effectLst/>
                          <a:latin typeface="+mn-lt"/>
                        </a:rPr>
                        <a:t>Total Electricity Production</a:t>
                      </a:r>
                      <a:endParaRPr lang="en-US"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kern="1200" dirty="0">
                          <a:solidFill>
                            <a:schemeClr val="dk1"/>
                          </a:solidFill>
                          <a:effectLst/>
                          <a:latin typeface="+mn-lt"/>
                          <a:ea typeface="+mn-ea"/>
                          <a:cs typeface="+mn-cs"/>
                        </a:rPr>
                        <a:t>474,774 kWh/year</a:t>
                      </a:r>
                      <a:endParaRPr lang="en-US" sz="12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a:solidFill>
                            <a:schemeClr val="bg1"/>
                          </a:solidFill>
                          <a:effectLst/>
                          <a:latin typeface="+mn-lt"/>
                          <a:ea typeface="Calibri" panose="020F0502020204030204" pitchFamily="34" charset="0"/>
                          <a:cs typeface="Times New Roman" panose="02020603050405020304" pitchFamily="18" charset="0"/>
                        </a:rPr>
                        <a:t>PV Contribution</a:t>
                      </a:r>
                      <a:endParaRPr lang="en-US"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a:effectLst/>
                          <a:latin typeface="+mn-lt"/>
                          <a:ea typeface="Calibri" panose="020F0502020204030204" pitchFamily="34" charset="0"/>
                          <a:cs typeface="Times New Roman" panose="02020603050405020304" pitchFamily="18" charset="0"/>
                        </a:rPr>
                        <a:t>96.7%</a:t>
                      </a:r>
                      <a:endParaRPr lang="en-US" sz="1200" b="1">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884911261"/>
                  </a:ext>
                </a:extLst>
              </a:tr>
              <a:tr h="327275">
                <a:tc>
                  <a:txBody>
                    <a:bodyPr/>
                    <a:lstStyle/>
                    <a:p>
                      <a:pPr algn="l">
                        <a:lnSpc>
                          <a:spcPct val="150000"/>
                        </a:lnSpc>
                        <a:buNone/>
                      </a:pPr>
                      <a:r>
                        <a:rPr lang="en-IN" sz="1200" b="1" dirty="0">
                          <a:solidFill>
                            <a:schemeClr val="bg1"/>
                          </a:solidFill>
                          <a:effectLst/>
                          <a:latin typeface="+mn-lt"/>
                        </a:rPr>
                        <a:t>Electricity to Electrolyzer </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kern="1200" dirty="0">
                          <a:solidFill>
                            <a:schemeClr val="dk1"/>
                          </a:solidFill>
                          <a:effectLst/>
                          <a:latin typeface="+mn-lt"/>
                          <a:ea typeface="+mn-ea"/>
                          <a:cs typeface="+mn-cs"/>
                        </a:rPr>
                        <a:t>425,819 kWh/year</a:t>
                      </a:r>
                      <a:endParaRPr lang="en-US" sz="12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a:solidFill>
                            <a:schemeClr val="bg1"/>
                          </a:solidFill>
                          <a:effectLst/>
                          <a:latin typeface="+mn-lt"/>
                          <a:ea typeface="Calibri" panose="020F0502020204030204" pitchFamily="34" charset="0"/>
                          <a:cs typeface="Times New Roman" panose="02020603050405020304" pitchFamily="18" charset="0"/>
                        </a:rPr>
                        <a:t>Wind Contribution</a:t>
                      </a:r>
                      <a:endParaRPr lang="en-US"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a:effectLst/>
                          <a:latin typeface="+mn-lt"/>
                          <a:ea typeface="Calibri" panose="020F0502020204030204" pitchFamily="34" charset="0"/>
                          <a:cs typeface="Times New Roman" panose="02020603050405020304" pitchFamily="18" charset="0"/>
                        </a:rPr>
                        <a:t>3.3%</a:t>
                      </a:r>
                      <a:endParaRPr lang="en-US" sz="1200" b="1">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925927541"/>
                  </a:ext>
                </a:extLst>
              </a:tr>
              <a:tr h="327275">
                <a:tc>
                  <a:txBody>
                    <a:bodyPr/>
                    <a:lstStyle/>
                    <a:p>
                      <a:pPr algn="l">
                        <a:lnSpc>
                          <a:spcPct val="150000"/>
                        </a:lnSpc>
                        <a:buNone/>
                      </a:pPr>
                      <a:r>
                        <a:rPr lang="en-IN" sz="1200" b="1" dirty="0">
                          <a:solidFill>
                            <a:schemeClr val="bg1"/>
                          </a:solidFill>
                          <a:effectLst/>
                          <a:latin typeface="+mn-lt"/>
                        </a:rPr>
                        <a:t>Excess Electricity</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1440"/>
                        </a:spcAft>
                        <a:buNone/>
                      </a:pPr>
                      <a:r>
                        <a:rPr lang="en-IN" sz="1200" b="1" dirty="0">
                          <a:effectLst/>
                          <a:latin typeface="+mn-lt"/>
                          <a:ea typeface="Calibri" panose="020F0502020204030204" pitchFamily="34" charset="0"/>
                          <a:cs typeface="Times New Roman" panose="02020603050405020304" pitchFamily="18" charset="0"/>
                        </a:rPr>
                        <a:t>48,889 kWh/year</a:t>
                      </a: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dirty="0">
                          <a:solidFill>
                            <a:schemeClr val="bg1"/>
                          </a:solidFill>
                          <a:effectLst/>
                          <a:latin typeface="+mn-lt"/>
                          <a:ea typeface="Calibri" panose="020F0502020204030204" pitchFamily="34" charset="0"/>
                          <a:cs typeface="Times New Roman" panose="02020603050405020304" pitchFamily="18" charset="0"/>
                        </a:rPr>
                        <a:t>CO₂ Emissions</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dirty="0">
                          <a:effectLst/>
                          <a:latin typeface="+mn-lt"/>
                          <a:ea typeface="Calibri" panose="020F0502020204030204" pitchFamily="34" charset="0"/>
                          <a:cs typeface="Times New Roman" panose="02020603050405020304" pitchFamily="18" charset="0"/>
                        </a:rPr>
                        <a:t>0 (Fully Renewable)</a:t>
                      </a: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40923757"/>
                  </a:ext>
                </a:extLst>
              </a:tr>
              <a:tr h="293005">
                <a:tc>
                  <a:txBody>
                    <a:bodyPr/>
                    <a:lstStyle/>
                    <a:p>
                      <a:pPr algn="l">
                        <a:lnSpc>
                          <a:spcPct val="150000"/>
                        </a:lnSpc>
                        <a:buNone/>
                      </a:pPr>
                      <a:r>
                        <a:rPr lang="en-IN" sz="1200" b="1" dirty="0">
                          <a:solidFill>
                            <a:schemeClr val="bg1"/>
                          </a:solidFill>
                          <a:effectLst/>
                          <a:latin typeface="+mn-lt"/>
                        </a:rPr>
                        <a:t>Excess Electricity (%)</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r>
                        <a:rPr lang="en-IN" sz="1200" b="1" kern="1200" dirty="0">
                          <a:solidFill>
                            <a:schemeClr val="dk1"/>
                          </a:solidFill>
                          <a:effectLst/>
                          <a:latin typeface="+mn-lt"/>
                          <a:ea typeface="+mn-ea"/>
                          <a:cs typeface="+mn-cs"/>
                        </a:rPr>
                        <a:t>10.3%</a:t>
                      </a:r>
                      <a:endParaRPr lang="en-US" sz="12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endParaRPr lang="en-US" sz="12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buNone/>
                      </a:pP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533145662"/>
                  </a:ext>
                </a:extLst>
              </a:tr>
            </a:tbl>
          </a:graphicData>
        </a:graphic>
      </p:graphicFrame>
    </p:spTree>
    <p:extLst>
      <p:ext uri="{BB962C8B-B14F-4D97-AF65-F5344CB8AC3E}">
        <p14:creationId xmlns:p14="http://schemas.microsoft.com/office/powerpoint/2010/main" val="237634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854B936-B36B-129E-F42F-4A60063AA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5CCC31-E2BA-1C59-C408-B45FAB5D87AF}"/>
              </a:ext>
            </a:extLst>
          </p:cNvPr>
          <p:cNvSpPr>
            <a:spLocks noGrp="1"/>
          </p:cNvSpPr>
          <p:nvPr>
            <p:ph type="title"/>
          </p:nvPr>
        </p:nvSpPr>
        <p:spPr>
          <a:xfrm>
            <a:off x="186815" y="333139"/>
            <a:ext cx="8014117" cy="424732"/>
          </a:xfrm>
        </p:spPr>
        <p:txBody>
          <a:bodyPr/>
          <a:lstStyle/>
          <a:p>
            <a:r>
              <a:rPr lang="de-DE" b="1" dirty="0"/>
              <a:t>Simulation Results Model 2: Hydrogen based electrification </a:t>
            </a:r>
            <a:endParaRPr lang="en-GB" b="1" dirty="0"/>
          </a:p>
        </p:txBody>
      </p:sp>
      <p:sp>
        <p:nvSpPr>
          <p:cNvPr id="4" name="Slide Number Placeholder 3">
            <a:extLst>
              <a:ext uri="{FF2B5EF4-FFF2-40B4-BE49-F238E27FC236}">
                <a16:creationId xmlns:a16="http://schemas.microsoft.com/office/drawing/2014/main" id="{8D82278B-A0D8-614E-4B43-EAC4B9C456BC}"/>
              </a:ext>
            </a:extLst>
          </p:cNvPr>
          <p:cNvSpPr>
            <a:spLocks noGrp="1"/>
          </p:cNvSpPr>
          <p:nvPr>
            <p:ph type="sldNum" sz="quarter" idx="12"/>
          </p:nvPr>
        </p:nvSpPr>
        <p:spPr/>
        <p:txBody>
          <a:bodyPr/>
          <a:lstStyle/>
          <a:p>
            <a:fld id="{FB9C47C6-2ED8-4541-9D9E-EE1FF266620F}" type="slidenum">
              <a:rPr lang="ru-RU" smtClean="0"/>
              <a:pPr/>
              <a:t>17</a:t>
            </a:fld>
            <a:endParaRPr lang="ru-RU"/>
          </a:p>
        </p:txBody>
      </p:sp>
      <p:cxnSp>
        <p:nvCxnSpPr>
          <p:cNvPr id="6" name="Straight Connector 5">
            <a:extLst>
              <a:ext uri="{FF2B5EF4-FFF2-40B4-BE49-F238E27FC236}">
                <a16:creationId xmlns:a16="http://schemas.microsoft.com/office/drawing/2014/main" id="{46860DD7-07D9-9C4A-5D96-E728A6560CC0}"/>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446049E7-EEDD-2042-9B39-48CB396353D1}"/>
              </a:ext>
            </a:extLst>
          </p:cNvPr>
          <p:cNvPicPr>
            <a:picLocks noChangeAspect="1"/>
          </p:cNvPicPr>
          <p:nvPr/>
        </p:nvPicPr>
        <p:blipFill>
          <a:blip r:embed="rId3"/>
          <a:stretch>
            <a:fillRect/>
          </a:stretch>
        </p:blipFill>
        <p:spPr>
          <a:xfrm>
            <a:off x="186815" y="1046290"/>
            <a:ext cx="5755601" cy="2806181"/>
          </a:xfrm>
          <a:prstGeom prst="rect">
            <a:avLst/>
          </a:prstGeom>
        </p:spPr>
      </p:pic>
      <p:pic>
        <p:nvPicPr>
          <p:cNvPr id="9" name="Picture 8">
            <a:extLst>
              <a:ext uri="{FF2B5EF4-FFF2-40B4-BE49-F238E27FC236}">
                <a16:creationId xmlns:a16="http://schemas.microsoft.com/office/drawing/2014/main" id="{ACF61291-8F72-930C-C2CC-869C3C9C0403}"/>
              </a:ext>
            </a:extLst>
          </p:cNvPr>
          <p:cNvPicPr>
            <a:picLocks noChangeAspect="1"/>
          </p:cNvPicPr>
          <p:nvPr/>
        </p:nvPicPr>
        <p:blipFill>
          <a:blip r:embed="rId4"/>
          <a:stretch>
            <a:fillRect/>
          </a:stretch>
        </p:blipFill>
        <p:spPr>
          <a:xfrm>
            <a:off x="186815" y="3737374"/>
            <a:ext cx="6378877" cy="3066180"/>
          </a:xfrm>
          <a:prstGeom prst="rect">
            <a:avLst/>
          </a:prstGeom>
        </p:spPr>
      </p:pic>
      <p:sp>
        <p:nvSpPr>
          <p:cNvPr id="12" name="TextBox 11">
            <a:extLst>
              <a:ext uri="{FF2B5EF4-FFF2-40B4-BE49-F238E27FC236}">
                <a16:creationId xmlns:a16="http://schemas.microsoft.com/office/drawing/2014/main" id="{EB5CC93B-397A-3A17-9CBA-95F56D90C618}"/>
              </a:ext>
            </a:extLst>
          </p:cNvPr>
          <p:cNvSpPr txBox="1"/>
          <p:nvPr/>
        </p:nvSpPr>
        <p:spPr>
          <a:xfrm>
            <a:off x="6457950" y="1229710"/>
            <a:ext cx="2499235" cy="5078313"/>
          </a:xfrm>
          <a:prstGeom prst="rect">
            <a:avLst/>
          </a:prstGeom>
          <a:noFill/>
        </p:spPr>
        <p:txBody>
          <a:bodyPr wrap="square" rtlCol="0">
            <a:spAutoFit/>
          </a:bodyPr>
          <a:lstStyle/>
          <a:p>
            <a:pPr marL="285750" indent="-285750">
              <a:buFont typeface="Arial" panose="020B0604020202020204" pitchFamily="34" charset="0"/>
              <a:buChar char="•"/>
            </a:pPr>
            <a:r>
              <a:rPr lang="en-US" dirty="0"/>
              <a:t> The system produced roughly 10.3% of excess electricity which was unused due to the </a:t>
            </a:r>
            <a:r>
              <a:rPr lang="en-US" dirty="0" err="1"/>
              <a:t>electrolyzer’s</a:t>
            </a:r>
            <a:r>
              <a:rPr lang="en-US" dirty="0"/>
              <a:t> size limit and tank capacity constraints.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IN" dirty="0"/>
              <a:t>Histogram depicting the details of the hydrogen load served</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67825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16B04C0-B1BE-CAF9-621B-CAF0BFFE1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2C2CD0-E5F3-E5DE-6414-0A05FF0FBD8C}"/>
              </a:ext>
            </a:extLst>
          </p:cNvPr>
          <p:cNvSpPr>
            <a:spLocks noGrp="1"/>
          </p:cNvSpPr>
          <p:nvPr>
            <p:ph type="title"/>
          </p:nvPr>
        </p:nvSpPr>
        <p:spPr>
          <a:xfrm>
            <a:off x="186815" y="333139"/>
            <a:ext cx="4063741" cy="424732"/>
          </a:xfrm>
        </p:spPr>
        <p:txBody>
          <a:bodyPr/>
          <a:lstStyle/>
          <a:p>
            <a:r>
              <a:rPr lang="de-DE" b="1" dirty="0"/>
              <a:t>Techno-economic evaluation </a:t>
            </a:r>
            <a:endParaRPr lang="en-GB" b="1" dirty="0"/>
          </a:p>
        </p:txBody>
      </p:sp>
      <p:sp>
        <p:nvSpPr>
          <p:cNvPr id="4" name="Slide Number Placeholder 3">
            <a:extLst>
              <a:ext uri="{FF2B5EF4-FFF2-40B4-BE49-F238E27FC236}">
                <a16:creationId xmlns:a16="http://schemas.microsoft.com/office/drawing/2014/main" id="{62724BBB-0728-0424-79FF-140BE67796F5}"/>
              </a:ext>
            </a:extLst>
          </p:cNvPr>
          <p:cNvSpPr>
            <a:spLocks noGrp="1"/>
          </p:cNvSpPr>
          <p:nvPr>
            <p:ph type="sldNum" sz="quarter" idx="12"/>
          </p:nvPr>
        </p:nvSpPr>
        <p:spPr/>
        <p:txBody>
          <a:bodyPr/>
          <a:lstStyle/>
          <a:p>
            <a:fld id="{FB9C47C6-2ED8-4541-9D9E-EE1FF266620F}" type="slidenum">
              <a:rPr lang="ru-RU" smtClean="0"/>
              <a:pPr/>
              <a:t>18</a:t>
            </a:fld>
            <a:endParaRPr lang="ru-RU"/>
          </a:p>
        </p:txBody>
      </p:sp>
      <p:cxnSp>
        <p:nvCxnSpPr>
          <p:cNvPr id="6" name="Straight Connector 5">
            <a:extLst>
              <a:ext uri="{FF2B5EF4-FFF2-40B4-BE49-F238E27FC236}">
                <a16:creationId xmlns:a16="http://schemas.microsoft.com/office/drawing/2014/main" id="{78E18B14-08E0-21F9-8FF1-9DDFD773CF54}"/>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A390E0BE-D92E-5ED8-B8A3-C10554B522DA}"/>
              </a:ext>
            </a:extLst>
          </p:cNvPr>
          <p:cNvSpPr txBox="1"/>
          <p:nvPr/>
        </p:nvSpPr>
        <p:spPr>
          <a:xfrm>
            <a:off x="335374" y="1058975"/>
            <a:ext cx="8473252" cy="2554545"/>
          </a:xfrm>
          <a:prstGeom prst="rect">
            <a:avLst/>
          </a:prstGeom>
          <a:noFill/>
        </p:spPr>
        <p:txBody>
          <a:bodyPr wrap="square" rtlCol="0">
            <a:spAutoFit/>
          </a:bodyPr>
          <a:lstStyle/>
          <a:p>
            <a:pPr algn="just"/>
            <a:r>
              <a:rPr lang="en-IN" sz="2000" dirty="0"/>
              <a:t>The LCOH calculated as the total discounted cost divided by the total hydrogen produced over the system’s lifetime is $10.6/kg. This value is notably higher than global green hydrogen benchmarks (typically $4–$6/kg), which reflects the small scale of the system, limited renewable capacity, and lack of economies of scale.</a:t>
            </a:r>
            <a:endParaRPr lang="en-US" sz="2000" dirty="0"/>
          </a:p>
          <a:p>
            <a:pPr algn="just"/>
            <a:r>
              <a:rPr lang="en-IN" sz="2000" dirty="0"/>
              <a:t>Since no electricity is directly supplied to an end-user in this part of the model, the LCOE is not computed.</a:t>
            </a:r>
            <a:endParaRPr lang="en-US" sz="2000" dirty="0">
              <a:effectLst/>
              <a:ea typeface="Arial" panose="020B0604020202020204" pitchFamily="34" charset="0"/>
            </a:endParaRPr>
          </a:p>
          <a:p>
            <a:pPr>
              <a:buNone/>
            </a:pPr>
            <a:endParaRPr lang="en-US" sz="2000" dirty="0"/>
          </a:p>
        </p:txBody>
      </p:sp>
      <p:sp>
        <p:nvSpPr>
          <p:cNvPr id="3" name="Title 1">
            <a:extLst>
              <a:ext uri="{FF2B5EF4-FFF2-40B4-BE49-F238E27FC236}">
                <a16:creationId xmlns:a16="http://schemas.microsoft.com/office/drawing/2014/main" id="{E0F9B558-55D7-E175-8960-B16FA0B943FB}"/>
              </a:ext>
            </a:extLst>
          </p:cNvPr>
          <p:cNvSpPr txBox="1">
            <a:spLocks/>
          </p:cNvSpPr>
          <p:nvPr/>
        </p:nvSpPr>
        <p:spPr>
          <a:xfrm>
            <a:off x="385042" y="3276017"/>
            <a:ext cx="3667286" cy="424732"/>
          </a:xfrm>
          <a:prstGeom prst="rect">
            <a:avLst/>
          </a:prstGeom>
          <a:noFill/>
          <a:ln cmpd="sng">
            <a:noFill/>
          </a:ln>
        </p:spPr>
        <p:txBody>
          <a:bodyPr vert="horz" wrap="none" lIns="91440" tIns="45720" rIns="91440" bIns="45720" rtlCol="0" anchor="ctr">
            <a:spAutoFit/>
          </a:bodyPr>
          <a:lstStyle>
            <a:lvl1pPr algn="l" defTabSz="914400" rtl="0" eaLnBrk="1" latinLnBrk="0" hangingPunct="1">
              <a:lnSpc>
                <a:spcPct val="90000"/>
              </a:lnSpc>
              <a:spcBef>
                <a:spcPct val="0"/>
              </a:spcBef>
              <a:buNone/>
              <a:defRPr sz="2400" u="none" kern="1200">
                <a:solidFill>
                  <a:srgbClr val="C00000"/>
                </a:solidFill>
                <a:latin typeface="+mj-lt"/>
                <a:ea typeface="+mj-ea"/>
                <a:cs typeface="+mj-cs"/>
              </a:defRPr>
            </a:lvl1pPr>
          </a:lstStyle>
          <a:p>
            <a:r>
              <a:rPr lang="de-DE" b="1" dirty="0"/>
              <a:t>Operational Performance  </a:t>
            </a:r>
            <a:endParaRPr lang="en-GB" b="1" dirty="0"/>
          </a:p>
        </p:txBody>
      </p:sp>
      <p:cxnSp>
        <p:nvCxnSpPr>
          <p:cNvPr id="7" name="Straight Connector 6">
            <a:extLst>
              <a:ext uri="{FF2B5EF4-FFF2-40B4-BE49-F238E27FC236}">
                <a16:creationId xmlns:a16="http://schemas.microsoft.com/office/drawing/2014/main" id="{DCAE68E7-EB8D-C876-D779-1EC7750E409D}"/>
              </a:ext>
            </a:extLst>
          </p:cNvPr>
          <p:cNvCxnSpPr>
            <a:cxnSpLocks/>
          </p:cNvCxnSpPr>
          <p:nvPr/>
        </p:nvCxnSpPr>
        <p:spPr>
          <a:xfrm>
            <a:off x="407732" y="3787978"/>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125D2CB8-A0EB-15D1-0F80-9C5651EDC5BE}"/>
              </a:ext>
            </a:extLst>
          </p:cNvPr>
          <p:cNvSpPr txBox="1"/>
          <p:nvPr/>
        </p:nvSpPr>
        <p:spPr>
          <a:xfrm>
            <a:off x="335374" y="3787978"/>
            <a:ext cx="8473252" cy="3170099"/>
          </a:xfrm>
          <a:prstGeom prst="rect">
            <a:avLst/>
          </a:prstGeom>
          <a:noFill/>
        </p:spPr>
        <p:txBody>
          <a:bodyPr wrap="square" rtlCol="0">
            <a:spAutoFit/>
          </a:bodyPr>
          <a:lstStyle/>
          <a:p>
            <a:pPr algn="just"/>
            <a:r>
              <a:rPr lang="en-US" sz="2000" dirty="0"/>
              <a:t>Notably, the hydrogen produced in this configuration, when converted into electricity using a typical fuel cell efficiency of 50%, would yield only :</a:t>
            </a:r>
            <a:r>
              <a:rPr lang="en-IN" sz="2000" b="1" dirty="0"/>
              <a:t>   </a:t>
            </a:r>
          </a:p>
          <a:p>
            <a:pPr algn="just"/>
            <a:endParaRPr lang="en-IN" sz="2000" b="1" dirty="0"/>
          </a:p>
          <a:p>
            <a:pPr algn="just"/>
            <a:r>
              <a:rPr lang="en-IN" sz="2000" b="1" dirty="0"/>
              <a:t>                             6,989kg X 33.33 </a:t>
            </a:r>
            <a:r>
              <a:rPr lang="en-IN" sz="2000" b="1" dirty="0" err="1"/>
              <a:t>KWh</a:t>
            </a:r>
            <a:r>
              <a:rPr lang="en-IN" sz="2000" b="1" dirty="0"/>
              <a:t>/kg X 0.50 = 116,466Kwh/year</a:t>
            </a:r>
          </a:p>
          <a:p>
            <a:pPr algn="just"/>
            <a:endParaRPr lang="en-US" sz="2000" dirty="0"/>
          </a:p>
          <a:p>
            <a:pPr algn="just"/>
            <a:r>
              <a:rPr lang="en-US" sz="2000" dirty="0"/>
              <a:t>Compared to the electrical load of 884,718 kWh/year (as served in Model 1), this output represents just 13.2% of the demand indicating that the current PV and wind capacity are insufficient to support a full-scale hydrogen-based electrification pathway.</a:t>
            </a:r>
          </a:p>
          <a:p>
            <a:pPr algn="just"/>
            <a:endParaRPr lang="en-US" sz="2000" dirty="0"/>
          </a:p>
        </p:txBody>
      </p:sp>
      <p:pic>
        <p:nvPicPr>
          <p:cNvPr id="8" name="Picture 7">
            <a:extLst>
              <a:ext uri="{FF2B5EF4-FFF2-40B4-BE49-F238E27FC236}">
                <a16:creationId xmlns:a16="http://schemas.microsoft.com/office/drawing/2014/main" id="{8BB64D52-E943-6C79-0307-706256F9B9F1}"/>
              </a:ext>
            </a:extLst>
          </p:cNvPr>
          <p:cNvPicPr>
            <a:picLocks noChangeAspect="1"/>
          </p:cNvPicPr>
          <p:nvPr/>
        </p:nvPicPr>
        <p:blipFill>
          <a:blip r:embed="rId3"/>
          <a:stretch>
            <a:fillRect/>
          </a:stretch>
        </p:blipFill>
        <p:spPr>
          <a:xfrm>
            <a:off x="7104796" y="184969"/>
            <a:ext cx="1410554" cy="648093"/>
          </a:xfrm>
          <a:prstGeom prst="rect">
            <a:avLst/>
          </a:prstGeom>
        </p:spPr>
      </p:pic>
    </p:spTree>
    <p:extLst>
      <p:ext uri="{BB962C8B-B14F-4D97-AF65-F5344CB8AC3E}">
        <p14:creationId xmlns:p14="http://schemas.microsoft.com/office/powerpoint/2010/main" val="152005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2D2C129-A5DE-41EB-AE68-52BDA695E9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703FE-7019-378A-2A91-614CBB8E20D6}"/>
              </a:ext>
            </a:extLst>
          </p:cNvPr>
          <p:cNvSpPr>
            <a:spLocks noGrp="1"/>
          </p:cNvSpPr>
          <p:nvPr>
            <p:ph type="title"/>
          </p:nvPr>
        </p:nvSpPr>
        <p:spPr>
          <a:xfrm>
            <a:off x="186815" y="333139"/>
            <a:ext cx="6536277" cy="424732"/>
          </a:xfrm>
        </p:spPr>
        <p:txBody>
          <a:bodyPr/>
          <a:lstStyle/>
          <a:p>
            <a:r>
              <a:rPr lang="de-DE" b="1" dirty="0"/>
              <a:t>Key metric summary and comparison of models </a:t>
            </a:r>
            <a:endParaRPr lang="en-GB" b="1" dirty="0"/>
          </a:p>
        </p:txBody>
      </p:sp>
      <p:sp>
        <p:nvSpPr>
          <p:cNvPr id="4" name="Slide Number Placeholder 3">
            <a:extLst>
              <a:ext uri="{FF2B5EF4-FFF2-40B4-BE49-F238E27FC236}">
                <a16:creationId xmlns:a16="http://schemas.microsoft.com/office/drawing/2014/main" id="{87CF2283-3168-C4AD-67CD-7941E760DAC7}"/>
              </a:ext>
            </a:extLst>
          </p:cNvPr>
          <p:cNvSpPr>
            <a:spLocks noGrp="1"/>
          </p:cNvSpPr>
          <p:nvPr>
            <p:ph type="sldNum" sz="quarter" idx="12"/>
          </p:nvPr>
        </p:nvSpPr>
        <p:spPr/>
        <p:txBody>
          <a:bodyPr/>
          <a:lstStyle/>
          <a:p>
            <a:fld id="{FB9C47C6-2ED8-4541-9D9E-EE1FF266620F}" type="slidenum">
              <a:rPr lang="ru-RU" smtClean="0"/>
              <a:pPr/>
              <a:t>19</a:t>
            </a:fld>
            <a:endParaRPr lang="ru-RU"/>
          </a:p>
        </p:txBody>
      </p:sp>
      <p:cxnSp>
        <p:nvCxnSpPr>
          <p:cNvPr id="6" name="Straight Connector 5">
            <a:extLst>
              <a:ext uri="{FF2B5EF4-FFF2-40B4-BE49-F238E27FC236}">
                <a16:creationId xmlns:a16="http://schemas.microsoft.com/office/drawing/2014/main" id="{2463DE8E-AACD-EE4D-E3DE-A28FFC1583D6}"/>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graphicFrame>
        <p:nvGraphicFramePr>
          <p:cNvPr id="8" name="Table 7">
            <a:extLst>
              <a:ext uri="{FF2B5EF4-FFF2-40B4-BE49-F238E27FC236}">
                <a16:creationId xmlns:a16="http://schemas.microsoft.com/office/drawing/2014/main" id="{C548A59A-F5CF-D720-ED25-264899A4C963}"/>
              </a:ext>
            </a:extLst>
          </p:cNvPr>
          <p:cNvGraphicFramePr>
            <a:graphicFrameLocks noGrp="1"/>
          </p:cNvGraphicFramePr>
          <p:nvPr>
            <p:extLst>
              <p:ext uri="{D42A27DB-BD31-4B8C-83A1-F6EECF244321}">
                <p14:modId xmlns:p14="http://schemas.microsoft.com/office/powerpoint/2010/main" val="2213760521"/>
              </p:ext>
            </p:extLst>
          </p:nvPr>
        </p:nvGraphicFramePr>
        <p:xfrm>
          <a:off x="313139" y="987932"/>
          <a:ext cx="8328535" cy="4278290"/>
        </p:xfrm>
        <a:graphic>
          <a:graphicData uri="http://schemas.openxmlformats.org/drawingml/2006/table">
            <a:tbl>
              <a:tblPr firstRow="1" firstCol="1" bandRow="1">
                <a:tableStyleId>{5C22544A-7EE6-4342-B048-85BDC9FD1C3A}</a:tableStyleId>
              </a:tblPr>
              <a:tblGrid>
                <a:gridCol w="2774493">
                  <a:extLst>
                    <a:ext uri="{9D8B030D-6E8A-4147-A177-3AD203B41FA5}">
                      <a16:colId xmlns:a16="http://schemas.microsoft.com/office/drawing/2014/main" val="228147573"/>
                    </a:ext>
                  </a:extLst>
                </a:gridCol>
                <a:gridCol w="2777021">
                  <a:extLst>
                    <a:ext uri="{9D8B030D-6E8A-4147-A177-3AD203B41FA5}">
                      <a16:colId xmlns:a16="http://schemas.microsoft.com/office/drawing/2014/main" val="2483319637"/>
                    </a:ext>
                  </a:extLst>
                </a:gridCol>
                <a:gridCol w="2777021">
                  <a:extLst>
                    <a:ext uri="{9D8B030D-6E8A-4147-A177-3AD203B41FA5}">
                      <a16:colId xmlns:a16="http://schemas.microsoft.com/office/drawing/2014/main" val="2188363074"/>
                    </a:ext>
                  </a:extLst>
                </a:gridCol>
              </a:tblGrid>
              <a:tr h="306614">
                <a:tc>
                  <a:txBody>
                    <a:bodyPr/>
                    <a:lstStyle/>
                    <a:p>
                      <a:pPr algn="just">
                        <a:lnSpc>
                          <a:spcPct val="150000"/>
                        </a:lnSpc>
                        <a:spcAft>
                          <a:spcPts val="1440"/>
                        </a:spcAft>
                        <a:buNone/>
                      </a:pPr>
                      <a:r>
                        <a:rPr lang="en-IN" sz="1600" b="1" dirty="0">
                          <a:effectLst/>
                          <a:latin typeface="+mn-lt"/>
                        </a:rPr>
                        <a:t>Metric</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just">
                        <a:lnSpc>
                          <a:spcPct val="150000"/>
                        </a:lnSpc>
                        <a:buNone/>
                      </a:pPr>
                      <a:r>
                        <a:rPr lang="en-IN" sz="1600" b="1" dirty="0">
                          <a:effectLst/>
                          <a:latin typeface="+mn-lt"/>
                        </a:rPr>
                        <a:t>Model 1</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just">
                        <a:lnSpc>
                          <a:spcPct val="150000"/>
                        </a:lnSpc>
                        <a:buNone/>
                      </a:pPr>
                      <a:r>
                        <a:rPr lang="en-US" sz="1600" b="1" dirty="0">
                          <a:effectLst/>
                          <a:latin typeface="+mn-lt"/>
                          <a:ea typeface="Calibri" panose="020F0502020204030204" pitchFamily="34" charset="0"/>
                          <a:cs typeface="Times New Roman" panose="02020603050405020304" pitchFamily="18" charset="0"/>
                        </a:rPr>
                        <a:t>Model 2 </a:t>
                      </a:r>
                    </a:p>
                  </a:txBody>
                  <a:tcPr marL="68580" marR="68580" marT="0" marB="0">
                    <a:solidFill>
                      <a:srgbClr val="C00000"/>
                    </a:solidFill>
                  </a:tcPr>
                </a:tc>
                <a:extLst>
                  <a:ext uri="{0D108BD9-81ED-4DB2-BD59-A6C34878D82A}">
                    <a16:rowId xmlns:a16="http://schemas.microsoft.com/office/drawing/2014/main" val="4127590351"/>
                  </a:ext>
                </a:extLst>
              </a:tr>
              <a:tr h="306614">
                <a:tc>
                  <a:txBody>
                    <a:bodyPr/>
                    <a:lstStyle/>
                    <a:p>
                      <a:pPr algn="l">
                        <a:lnSpc>
                          <a:spcPct val="150000"/>
                        </a:lnSpc>
                        <a:spcAft>
                          <a:spcPts val="800"/>
                        </a:spcAft>
                        <a:buNone/>
                      </a:pPr>
                      <a:r>
                        <a:rPr lang="en-IN" sz="1600" dirty="0">
                          <a:solidFill>
                            <a:schemeClr val="bg1"/>
                          </a:solidFill>
                          <a:effectLst/>
                          <a:latin typeface="+mn-lt"/>
                          <a:ea typeface="Calibri" panose="020F0502020204030204" pitchFamily="34" charset="0"/>
                          <a:cs typeface="Times New Roman" panose="02020603050405020304" pitchFamily="18" charset="0"/>
                        </a:rPr>
                        <a:t>Net Present Cost</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800"/>
                        </a:spcAft>
                        <a:buNone/>
                      </a:pPr>
                      <a:r>
                        <a:rPr lang="en-IN" sz="1600" b="1">
                          <a:solidFill>
                            <a:schemeClr val="bg1"/>
                          </a:solidFill>
                          <a:effectLst/>
                          <a:latin typeface="+mn-lt"/>
                          <a:ea typeface="Calibri" panose="020F0502020204030204" pitchFamily="34" charset="0"/>
                          <a:cs typeface="Times New Roman" panose="02020603050405020304" pitchFamily="18" charset="0"/>
                        </a:rPr>
                        <a:t>$2,673,863</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800"/>
                        </a:spcAft>
                        <a:buNone/>
                      </a:pPr>
                      <a:r>
                        <a:rPr lang="en-IN" sz="1600" b="1">
                          <a:solidFill>
                            <a:schemeClr val="bg1"/>
                          </a:solidFill>
                          <a:effectLst/>
                          <a:latin typeface="+mn-lt"/>
                          <a:ea typeface="Calibri" panose="020F0502020204030204" pitchFamily="34" charset="0"/>
                          <a:cs typeface="Times New Roman" panose="02020603050405020304" pitchFamily="18" charset="0"/>
                        </a:rPr>
                        <a:t>$1,155,031 (with fuel cell)</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087935430"/>
                  </a:ext>
                </a:extLst>
              </a:tr>
              <a:tr h="648615">
                <a:tc>
                  <a:txBody>
                    <a:bodyPr/>
                    <a:lstStyle/>
                    <a:p>
                      <a:pPr algn="l">
                        <a:lnSpc>
                          <a:spcPct val="150000"/>
                        </a:lnSpc>
                        <a:spcAft>
                          <a:spcPts val="800"/>
                        </a:spcAft>
                        <a:buNone/>
                      </a:pPr>
                      <a:r>
                        <a:rPr lang="en-IN" sz="1600" dirty="0">
                          <a:solidFill>
                            <a:schemeClr val="bg1"/>
                          </a:solidFill>
                          <a:effectLst/>
                          <a:latin typeface="+mn-lt"/>
                          <a:ea typeface="Calibri" panose="020F0502020204030204" pitchFamily="34" charset="0"/>
                          <a:cs typeface="Times New Roman" panose="02020603050405020304" pitchFamily="18" charset="0"/>
                        </a:rPr>
                        <a:t>LCOE / LCOH</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800"/>
                        </a:spcAft>
                        <a:buNone/>
                      </a:pPr>
                      <a:r>
                        <a:rPr lang="en-IN" sz="1600">
                          <a:solidFill>
                            <a:schemeClr val="bg1"/>
                          </a:solidFill>
                          <a:effectLst/>
                          <a:latin typeface="+mn-lt"/>
                          <a:ea typeface="Calibri" panose="020F0502020204030204" pitchFamily="34" charset="0"/>
                          <a:cs typeface="Times New Roman" panose="02020603050405020304" pitchFamily="18" charset="0"/>
                        </a:rPr>
                        <a:t>$0.2338/kWh</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800"/>
                        </a:spcAft>
                        <a:buNone/>
                      </a:pPr>
                      <a:r>
                        <a:rPr lang="en-IN" sz="1600">
                          <a:solidFill>
                            <a:schemeClr val="bg1"/>
                          </a:solidFill>
                          <a:effectLst/>
                          <a:latin typeface="+mn-lt"/>
                          <a:ea typeface="Calibri" panose="020F0502020204030204" pitchFamily="34" charset="0"/>
                          <a:cs typeface="Times New Roman" panose="02020603050405020304" pitchFamily="18" charset="0"/>
                        </a:rPr>
                        <a:t>$0.3967/kWh (LCOE with fuel cell) / $10.6/kg H₂</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589002471"/>
                  </a:ext>
                </a:extLst>
              </a:tr>
              <a:tr h="548911">
                <a:tc>
                  <a:txBody>
                    <a:bodyPr/>
                    <a:lstStyle/>
                    <a:p>
                      <a:pPr algn="l">
                        <a:lnSpc>
                          <a:spcPct val="150000"/>
                        </a:lnSpc>
                        <a:spcAft>
                          <a:spcPts val="800"/>
                        </a:spcAft>
                        <a:buNone/>
                      </a:pPr>
                      <a:r>
                        <a:rPr lang="en-IN" sz="1600">
                          <a:solidFill>
                            <a:schemeClr val="bg1"/>
                          </a:solidFill>
                          <a:effectLst/>
                          <a:latin typeface="+mn-lt"/>
                          <a:ea typeface="Calibri" panose="020F0502020204030204" pitchFamily="34" charset="0"/>
                          <a:cs typeface="Times New Roman" panose="02020603050405020304" pitchFamily="18" charset="0"/>
                        </a:rPr>
                        <a:t>Total Electricity Production</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800"/>
                        </a:spcAft>
                        <a:buNone/>
                      </a:pPr>
                      <a:r>
                        <a:rPr lang="en-IN" sz="1600" dirty="0">
                          <a:solidFill>
                            <a:schemeClr val="bg1"/>
                          </a:solidFill>
                          <a:effectLst/>
                          <a:latin typeface="+mn-lt"/>
                          <a:ea typeface="Calibri" panose="020F0502020204030204" pitchFamily="34" charset="0"/>
                          <a:cs typeface="Times New Roman" panose="02020603050405020304" pitchFamily="18" charset="0"/>
                        </a:rPr>
                        <a:t>1,227,377 kWh/year</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800"/>
                        </a:spcAft>
                        <a:buNone/>
                      </a:pPr>
                      <a:r>
                        <a:rPr lang="en-IN" sz="1600">
                          <a:solidFill>
                            <a:schemeClr val="bg1"/>
                          </a:solidFill>
                          <a:effectLst/>
                          <a:latin typeface="+mn-lt"/>
                          <a:ea typeface="Calibri" panose="020F0502020204030204" pitchFamily="34" charset="0"/>
                          <a:cs typeface="Times New Roman" panose="02020603050405020304" pitchFamily="18" charset="0"/>
                        </a:rPr>
                        <a:t>474,774 kWh/year</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3598282158"/>
                  </a:ext>
                </a:extLst>
              </a:tr>
              <a:tr h="648615">
                <a:tc>
                  <a:txBody>
                    <a:bodyPr/>
                    <a:lstStyle/>
                    <a:p>
                      <a:pPr algn="l">
                        <a:lnSpc>
                          <a:spcPct val="150000"/>
                        </a:lnSpc>
                        <a:spcAft>
                          <a:spcPts val="800"/>
                        </a:spcAft>
                        <a:buNone/>
                      </a:pPr>
                      <a:r>
                        <a:rPr lang="en-IN" sz="1600">
                          <a:solidFill>
                            <a:schemeClr val="bg1"/>
                          </a:solidFill>
                          <a:effectLst/>
                          <a:latin typeface="+mn-lt"/>
                          <a:ea typeface="Calibri" panose="020F0502020204030204" pitchFamily="34" charset="0"/>
                          <a:cs typeface="Times New Roman" panose="02020603050405020304" pitchFamily="18" charset="0"/>
                        </a:rPr>
                        <a:t>Electricity to Load / Electrolyzer</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800"/>
                        </a:spcAft>
                        <a:buNone/>
                      </a:pPr>
                      <a:r>
                        <a:rPr lang="en-IN" sz="1600">
                          <a:solidFill>
                            <a:schemeClr val="bg1"/>
                          </a:solidFill>
                          <a:effectLst/>
                          <a:latin typeface="+mn-lt"/>
                          <a:ea typeface="Calibri" panose="020F0502020204030204" pitchFamily="34" charset="0"/>
                          <a:cs typeface="Times New Roman" panose="02020603050405020304" pitchFamily="18" charset="0"/>
                        </a:rPr>
                        <a:t>884,718 kWh/year</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800"/>
                        </a:spcAft>
                        <a:buNone/>
                      </a:pPr>
                      <a:r>
                        <a:rPr lang="en-IN" sz="1600" dirty="0">
                          <a:solidFill>
                            <a:schemeClr val="bg1"/>
                          </a:solidFill>
                          <a:effectLst/>
                          <a:latin typeface="+mn-lt"/>
                          <a:ea typeface="Calibri" panose="020F0502020204030204" pitchFamily="34" charset="0"/>
                          <a:cs typeface="Times New Roman" panose="02020603050405020304" pitchFamily="18" charset="0"/>
                        </a:rPr>
                        <a:t>425,819 kWh/year</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80939730"/>
                  </a:ext>
                </a:extLst>
              </a:tr>
              <a:tr h="548911">
                <a:tc>
                  <a:txBody>
                    <a:bodyPr/>
                    <a:lstStyle/>
                    <a:p>
                      <a:pPr algn="l">
                        <a:lnSpc>
                          <a:spcPct val="150000"/>
                        </a:lnSpc>
                        <a:spcAft>
                          <a:spcPts val="800"/>
                        </a:spcAft>
                        <a:buNone/>
                      </a:pPr>
                      <a:r>
                        <a:rPr lang="en-IN" sz="1600">
                          <a:solidFill>
                            <a:schemeClr val="bg1"/>
                          </a:solidFill>
                          <a:effectLst/>
                          <a:latin typeface="+mn-lt"/>
                          <a:ea typeface="Calibri" panose="020F0502020204030204" pitchFamily="34" charset="0"/>
                          <a:cs typeface="Times New Roman" panose="02020603050405020304" pitchFamily="18" charset="0"/>
                        </a:rPr>
                        <a:t>Electricity Delivered (Final)</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800"/>
                        </a:spcAft>
                        <a:buNone/>
                      </a:pPr>
                      <a:r>
                        <a:rPr lang="en-IN" sz="1600">
                          <a:solidFill>
                            <a:schemeClr val="bg1"/>
                          </a:solidFill>
                          <a:effectLst/>
                          <a:latin typeface="+mn-lt"/>
                          <a:ea typeface="Calibri" panose="020F0502020204030204" pitchFamily="34" charset="0"/>
                          <a:cs typeface="Times New Roman" panose="02020603050405020304" pitchFamily="18" charset="0"/>
                        </a:rPr>
                        <a:t>884,584 kWh/year</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800"/>
                        </a:spcAft>
                        <a:buNone/>
                      </a:pPr>
                      <a:r>
                        <a:rPr lang="en-IN" sz="1600" dirty="0">
                          <a:solidFill>
                            <a:schemeClr val="bg1"/>
                          </a:solidFill>
                          <a:effectLst/>
                          <a:latin typeface="+mn-lt"/>
                          <a:ea typeface="Calibri" panose="020F0502020204030204" pitchFamily="34" charset="0"/>
                          <a:cs typeface="Times New Roman" panose="02020603050405020304" pitchFamily="18" charset="0"/>
                        </a:rPr>
                        <a:t>116,466 kWh/year</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870923411"/>
                  </a:ext>
                </a:extLst>
              </a:tr>
              <a:tr h="568646">
                <a:tc>
                  <a:txBody>
                    <a:bodyPr/>
                    <a:lstStyle/>
                    <a:p>
                      <a:pPr algn="l">
                        <a:lnSpc>
                          <a:spcPct val="150000"/>
                        </a:lnSpc>
                        <a:spcAft>
                          <a:spcPts val="800"/>
                        </a:spcAft>
                        <a:buNone/>
                      </a:pPr>
                      <a:r>
                        <a:rPr lang="en-IN" sz="1600">
                          <a:solidFill>
                            <a:schemeClr val="bg1"/>
                          </a:solidFill>
                          <a:effectLst/>
                          <a:latin typeface="+mn-lt"/>
                          <a:ea typeface="Calibri" panose="020F0502020204030204" pitchFamily="34" charset="0"/>
                          <a:cs typeface="Times New Roman" panose="02020603050405020304" pitchFamily="18" charset="0"/>
                        </a:rPr>
                        <a:t>Excess Electricity</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800"/>
                        </a:spcAft>
                        <a:buNone/>
                      </a:pPr>
                      <a:r>
                        <a:rPr lang="en-IN" sz="1600" dirty="0">
                          <a:solidFill>
                            <a:schemeClr val="bg1"/>
                          </a:solidFill>
                          <a:effectLst/>
                          <a:latin typeface="+mn-lt"/>
                          <a:ea typeface="Calibri" panose="020F0502020204030204" pitchFamily="34" charset="0"/>
                          <a:cs typeface="Times New Roman" panose="02020603050405020304" pitchFamily="18" charset="0"/>
                        </a:rPr>
                        <a:t>251,733 kWh/year (20.5%)</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800"/>
                        </a:spcAft>
                        <a:buNone/>
                      </a:pPr>
                      <a:r>
                        <a:rPr lang="en-IN" sz="1600" dirty="0">
                          <a:solidFill>
                            <a:schemeClr val="bg1"/>
                          </a:solidFill>
                          <a:effectLst/>
                          <a:latin typeface="+mn-lt"/>
                          <a:ea typeface="Calibri" panose="020F0502020204030204" pitchFamily="34" charset="0"/>
                          <a:cs typeface="Times New Roman" panose="02020603050405020304" pitchFamily="18" charset="0"/>
                        </a:rPr>
                        <a:t>48,889 kWh/year (10.3%)</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252058442"/>
                  </a:ext>
                </a:extLst>
              </a:tr>
              <a:tr h="568646">
                <a:tc>
                  <a:txBody>
                    <a:bodyPr/>
                    <a:lstStyle/>
                    <a:p>
                      <a:pPr algn="l">
                        <a:lnSpc>
                          <a:spcPct val="150000"/>
                        </a:lnSpc>
                        <a:spcAft>
                          <a:spcPts val="800"/>
                        </a:spcAft>
                        <a:buNone/>
                      </a:pPr>
                      <a:r>
                        <a:rPr lang="en-IN" sz="1600">
                          <a:solidFill>
                            <a:schemeClr val="bg1"/>
                          </a:solidFill>
                          <a:effectLst/>
                          <a:latin typeface="+mn-lt"/>
                          <a:ea typeface="Calibri" panose="020F0502020204030204" pitchFamily="34" charset="0"/>
                          <a:cs typeface="Times New Roman" panose="02020603050405020304" pitchFamily="18" charset="0"/>
                        </a:rPr>
                        <a:t>Emissions</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800"/>
                        </a:spcAft>
                        <a:buNone/>
                      </a:pPr>
                      <a:r>
                        <a:rPr lang="en-IN" sz="1600">
                          <a:solidFill>
                            <a:schemeClr val="bg1"/>
                          </a:solidFill>
                          <a:effectLst/>
                          <a:latin typeface="+mn-lt"/>
                          <a:ea typeface="Calibri" panose="020F0502020204030204" pitchFamily="34" charset="0"/>
                          <a:cs typeface="Times New Roman" panose="02020603050405020304" pitchFamily="18" charset="0"/>
                        </a:rPr>
                        <a:t>0 (Renewable)</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tc>
                  <a:txBody>
                    <a:bodyPr/>
                    <a:lstStyle/>
                    <a:p>
                      <a:pPr algn="just">
                        <a:lnSpc>
                          <a:spcPct val="150000"/>
                        </a:lnSpc>
                        <a:spcAft>
                          <a:spcPts val="800"/>
                        </a:spcAft>
                        <a:buNone/>
                      </a:pPr>
                      <a:r>
                        <a:rPr lang="en-IN" sz="1600" dirty="0">
                          <a:solidFill>
                            <a:schemeClr val="bg1"/>
                          </a:solidFill>
                          <a:effectLst/>
                          <a:latin typeface="+mn-lt"/>
                          <a:ea typeface="Calibri" panose="020F0502020204030204" pitchFamily="34" charset="0"/>
                          <a:cs typeface="Times New Roman" panose="02020603050405020304" pitchFamily="18" charset="0"/>
                        </a:rPr>
                        <a:t>0 (Renewable)</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CA4444"/>
                    </a:solidFill>
                  </a:tcPr>
                </a:tc>
                <a:extLst>
                  <a:ext uri="{0D108BD9-81ED-4DB2-BD59-A6C34878D82A}">
                    <a16:rowId xmlns:a16="http://schemas.microsoft.com/office/drawing/2014/main" val="2884911261"/>
                  </a:ext>
                </a:extLst>
              </a:tr>
            </a:tbl>
          </a:graphicData>
        </a:graphic>
      </p:graphicFrame>
      <p:sp>
        <p:nvSpPr>
          <p:cNvPr id="9" name="TextBox 8">
            <a:extLst>
              <a:ext uri="{FF2B5EF4-FFF2-40B4-BE49-F238E27FC236}">
                <a16:creationId xmlns:a16="http://schemas.microsoft.com/office/drawing/2014/main" id="{FB45391A-E29A-F4B2-D556-A474E8654F94}"/>
              </a:ext>
            </a:extLst>
          </p:cNvPr>
          <p:cNvSpPr txBox="1"/>
          <p:nvPr/>
        </p:nvSpPr>
        <p:spPr>
          <a:xfrm>
            <a:off x="186815" y="5336481"/>
            <a:ext cx="8547081" cy="1384995"/>
          </a:xfrm>
          <a:prstGeom prst="rect">
            <a:avLst/>
          </a:prstGeom>
          <a:noFill/>
        </p:spPr>
        <p:txBody>
          <a:bodyPr wrap="square" rtlCol="0">
            <a:spAutoFit/>
          </a:bodyPr>
          <a:lstStyle/>
          <a:p>
            <a:pPr algn="just"/>
            <a:r>
              <a:rPr lang="en-US" sz="1400" dirty="0"/>
              <a:t>Model 1 presents lower lifecycle energy cost per unit delivered, due to its direct conversion of solar and wind energy into usable electricity. Model 2's higher LCOE of approximately $0.40/kWh (including fuel cell cost) is attributed to multi-step conversion losses and additional capital costs. While Model 2's initial NPC is lower, the effective energy service output is considerably less. The higher LCOH value ($10.6/kg) in Model 2 exceeds the global range of $4.5–6.5/kg reported in 2024 by the Hydrogen Council (Hydrogen Council, 2023), which reflects the impact of limited economies of scale and moderate capacity factor. </a:t>
            </a:r>
          </a:p>
        </p:txBody>
      </p:sp>
      <p:pic>
        <p:nvPicPr>
          <p:cNvPr id="3" name="Picture 2">
            <a:extLst>
              <a:ext uri="{FF2B5EF4-FFF2-40B4-BE49-F238E27FC236}">
                <a16:creationId xmlns:a16="http://schemas.microsoft.com/office/drawing/2014/main" id="{B4E7C6A1-4D2E-2173-C63D-6F03980CBD3D}"/>
              </a:ext>
            </a:extLst>
          </p:cNvPr>
          <p:cNvPicPr>
            <a:picLocks noChangeAspect="1"/>
          </p:cNvPicPr>
          <p:nvPr/>
        </p:nvPicPr>
        <p:blipFill>
          <a:blip r:embed="rId3"/>
          <a:stretch>
            <a:fillRect/>
          </a:stretch>
        </p:blipFill>
        <p:spPr>
          <a:xfrm>
            <a:off x="7075530" y="210923"/>
            <a:ext cx="1486195" cy="682847"/>
          </a:xfrm>
          <a:prstGeom prst="rect">
            <a:avLst/>
          </a:prstGeom>
        </p:spPr>
      </p:pic>
    </p:spTree>
    <p:extLst>
      <p:ext uri="{BB962C8B-B14F-4D97-AF65-F5344CB8AC3E}">
        <p14:creationId xmlns:p14="http://schemas.microsoft.com/office/powerpoint/2010/main" val="395755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08E66D5-5251-42DD-08D6-508C27CE7C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F3AF0-CC0B-58D1-B81E-ACF776A8E3E5}"/>
              </a:ext>
            </a:extLst>
          </p:cNvPr>
          <p:cNvSpPr>
            <a:spLocks noGrp="1"/>
          </p:cNvSpPr>
          <p:nvPr>
            <p:ph type="title"/>
          </p:nvPr>
        </p:nvSpPr>
        <p:spPr>
          <a:xfrm>
            <a:off x="186815" y="333139"/>
            <a:ext cx="1911101" cy="424732"/>
          </a:xfrm>
        </p:spPr>
        <p:txBody>
          <a:bodyPr/>
          <a:lstStyle/>
          <a:p>
            <a:r>
              <a:rPr lang="de-DE" b="1" dirty="0"/>
              <a:t>Introduction </a:t>
            </a:r>
            <a:endParaRPr lang="en-GB" b="1" dirty="0"/>
          </a:p>
        </p:txBody>
      </p:sp>
      <p:sp>
        <p:nvSpPr>
          <p:cNvPr id="3" name="Content Placeholder 2">
            <a:extLst>
              <a:ext uri="{FF2B5EF4-FFF2-40B4-BE49-F238E27FC236}">
                <a16:creationId xmlns:a16="http://schemas.microsoft.com/office/drawing/2014/main" id="{6525157B-7A1B-6C7D-63FB-0082AC5D6631}"/>
              </a:ext>
            </a:extLst>
          </p:cNvPr>
          <p:cNvSpPr>
            <a:spLocks noGrp="1"/>
          </p:cNvSpPr>
          <p:nvPr>
            <p:ph idx="1"/>
          </p:nvPr>
        </p:nvSpPr>
        <p:spPr>
          <a:xfrm>
            <a:off x="186814" y="984377"/>
            <a:ext cx="8627402" cy="2942265"/>
          </a:xfrm>
        </p:spPr>
        <p:txBody>
          <a:bodyPr>
            <a:normAutofit/>
          </a:bodyPr>
          <a:lstStyle/>
          <a:p>
            <a:endParaRPr lang="de-DE" dirty="0"/>
          </a:p>
          <a:p>
            <a:endParaRPr lang="de-DE" dirty="0"/>
          </a:p>
        </p:txBody>
      </p:sp>
      <p:sp>
        <p:nvSpPr>
          <p:cNvPr id="4" name="Slide Number Placeholder 3">
            <a:extLst>
              <a:ext uri="{FF2B5EF4-FFF2-40B4-BE49-F238E27FC236}">
                <a16:creationId xmlns:a16="http://schemas.microsoft.com/office/drawing/2014/main" id="{302BDC58-232E-7BD7-4F55-DEC67BDA90A8}"/>
              </a:ext>
            </a:extLst>
          </p:cNvPr>
          <p:cNvSpPr>
            <a:spLocks noGrp="1"/>
          </p:cNvSpPr>
          <p:nvPr>
            <p:ph type="sldNum" sz="quarter" idx="12"/>
          </p:nvPr>
        </p:nvSpPr>
        <p:spPr/>
        <p:txBody>
          <a:bodyPr/>
          <a:lstStyle/>
          <a:p>
            <a:fld id="{FB9C47C6-2ED8-4541-9D9E-EE1FF266620F}" type="slidenum">
              <a:rPr lang="ru-RU" smtClean="0"/>
              <a:pPr/>
              <a:t>2</a:t>
            </a:fld>
            <a:endParaRPr lang="ru-RU"/>
          </a:p>
        </p:txBody>
      </p:sp>
      <p:cxnSp>
        <p:nvCxnSpPr>
          <p:cNvPr id="6" name="Straight Connector 5">
            <a:extLst>
              <a:ext uri="{FF2B5EF4-FFF2-40B4-BE49-F238E27FC236}">
                <a16:creationId xmlns:a16="http://schemas.microsoft.com/office/drawing/2014/main" id="{46C202CB-2BC7-BDFA-DD55-3879171F3F35}"/>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pic>
        <p:nvPicPr>
          <p:cNvPr id="10" name="Picture 9">
            <a:extLst>
              <a:ext uri="{FF2B5EF4-FFF2-40B4-BE49-F238E27FC236}">
                <a16:creationId xmlns:a16="http://schemas.microsoft.com/office/drawing/2014/main" id="{84E1DEED-CEBD-4C12-F47D-E1D097CE6494}"/>
              </a:ext>
            </a:extLst>
          </p:cNvPr>
          <p:cNvPicPr>
            <a:picLocks noChangeAspect="1"/>
          </p:cNvPicPr>
          <p:nvPr/>
        </p:nvPicPr>
        <p:blipFill>
          <a:blip r:embed="rId3"/>
          <a:srcRect l="2812" t="6680" r="3522" b="18107"/>
          <a:stretch>
            <a:fillRect/>
          </a:stretch>
        </p:blipFill>
        <p:spPr>
          <a:xfrm>
            <a:off x="526619" y="1069736"/>
            <a:ext cx="7947791" cy="2125725"/>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9E72B03-13B1-C682-9AC1-B9B7749B341F}"/>
                  </a:ext>
                </a:extLst>
              </p:cNvPr>
              <p:cNvSpPr txBox="1"/>
              <p:nvPr/>
            </p:nvSpPr>
            <p:spPr>
              <a:xfrm>
                <a:off x="36653" y="3662540"/>
                <a:ext cx="8920533" cy="2375137"/>
              </a:xfrm>
              <a:prstGeom prst="rect">
                <a:avLst/>
              </a:prstGeom>
              <a:noFill/>
            </p:spPr>
            <p:txBody>
              <a:bodyPr wrap="square" rtlCol="0">
                <a:spAutoFit/>
              </a:bodyPr>
              <a:lstStyle/>
              <a:p>
                <a:pPr marL="285750" indent="-285750" algn="just">
                  <a:buFont typeface="Arial" panose="020B0604020202020204" pitchFamily="34" charset="0"/>
                  <a:buChar char="•"/>
                </a:pPr>
                <a:r>
                  <a:rPr lang="en-US" dirty="0"/>
                  <a:t>More </a:t>
                </a:r>
                <a:r>
                  <a:rPr lang="en-US" b="1" dirty="0"/>
                  <a:t>than 50% of Egypt’s total energy supply is still from natural gas</a:t>
                </a:r>
                <a:r>
                  <a:rPr lang="en-US" dirty="0"/>
                  <a:t>, Renewable energy sources (RES) still compromise of only close to 12.1% of the energy mix which is far below the global average of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30%</m:t>
                        </m:r>
                      </m:e>
                      <m:sup>
                        <m:r>
                          <a:rPr lang="en-US" b="0" i="1" smtClean="0">
                            <a:latin typeface="Cambria Math" panose="02040503050406030204" pitchFamily="18" charset="0"/>
                          </a:rPr>
                          <m:t>1</m:t>
                        </m:r>
                      </m:sup>
                    </m:sSup>
                  </m:oMath>
                </a14:m>
                <a:endParaRPr lang="en-US" dirty="0"/>
              </a:p>
              <a:p>
                <a:pPr marL="285750" indent="-285750" algn="just">
                  <a:buFont typeface="Arial" panose="020B0604020202020204" pitchFamily="34" charset="0"/>
                  <a:buChar char="•"/>
                </a:pPr>
                <a:r>
                  <a:rPr lang="en-US" dirty="0"/>
                  <a:t>Egypt poses great potential to achieve this target due to its </a:t>
                </a:r>
                <a:r>
                  <a:rPr lang="en-US" dirty="0" err="1"/>
                  <a:t>favourable</a:t>
                </a:r>
                <a:r>
                  <a:rPr lang="en-US" dirty="0"/>
                  <a:t> geographical location and the abundance of RES such as solar and wind. </a:t>
                </a:r>
              </a:p>
              <a:p>
                <a:pPr marL="285750" indent="-285750" algn="just">
                  <a:buFont typeface="Arial" panose="020B0604020202020204" pitchFamily="34" charset="0"/>
                  <a:buChar char="•"/>
                </a:pPr>
                <a:r>
                  <a:rPr lang="en-US" dirty="0"/>
                  <a:t>Green hydrogen is seen to be a major future power supply that will also contribute to reduction in GHG emissions </a:t>
                </a:r>
              </a:p>
              <a:p>
                <a:pPr marL="285750" indent="-285750" algn="just">
                  <a:buFont typeface="Arial" panose="020B0604020202020204" pitchFamily="34" charset="0"/>
                  <a:buChar char="•"/>
                </a:pPr>
                <a:endParaRPr lang="en-US" dirty="0"/>
              </a:p>
            </p:txBody>
          </p:sp>
        </mc:Choice>
        <mc:Fallback>
          <p:sp>
            <p:nvSpPr>
              <p:cNvPr id="11" name="TextBox 10">
                <a:extLst>
                  <a:ext uri="{FF2B5EF4-FFF2-40B4-BE49-F238E27FC236}">
                    <a16:creationId xmlns:a16="http://schemas.microsoft.com/office/drawing/2014/main" id="{29E72B03-13B1-C682-9AC1-B9B7749B341F}"/>
                  </a:ext>
                </a:extLst>
              </p:cNvPr>
              <p:cNvSpPr txBox="1">
                <a:spLocks noRot="1" noChangeAspect="1" noMove="1" noResize="1" noEditPoints="1" noAdjustHandles="1" noChangeArrowheads="1" noChangeShapeType="1" noTextEdit="1"/>
              </p:cNvSpPr>
              <p:nvPr/>
            </p:nvSpPr>
            <p:spPr>
              <a:xfrm>
                <a:off x="36653" y="3662540"/>
                <a:ext cx="8920533" cy="2375137"/>
              </a:xfrm>
              <a:prstGeom prst="rect">
                <a:avLst/>
              </a:prstGeom>
              <a:blipFill>
                <a:blip r:embed="rId4"/>
                <a:stretch>
                  <a:fillRect l="-410" t="-1542" r="-61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EF36166-962F-3E21-1C8A-FA5F799685B8}"/>
              </a:ext>
            </a:extLst>
          </p:cNvPr>
          <p:cNvPicPr>
            <a:picLocks noChangeAspect="1"/>
          </p:cNvPicPr>
          <p:nvPr/>
        </p:nvPicPr>
        <p:blipFill>
          <a:blip r:embed="rId5"/>
          <a:stretch>
            <a:fillRect/>
          </a:stretch>
        </p:blipFill>
        <p:spPr>
          <a:xfrm>
            <a:off x="7118627" y="199617"/>
            <a:ext cx="1785061" cy="820164"/>
          </a:xfrm>
          <a:prstGeom prst="rect">
            <a:avLst/>
          </a:prstGeom>
        </p:spPr>
      </p:pic>
    </p:spTree>
    <p:extLst>
      <p:ext uri="{BB962C8B-B14F-4D97-AF65-F5344CB8AC3E}">
        <p14:creationId xmlns:p14="http://schemas.microsoft.com/office/powerpoint/2010/main" val="2338762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44A6B6-71EC-8AD8-6B1E-C0A809C1B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55C0FC-5E7A-83AD-2821-4DA6FFE32A3F}"/>
              </a:ext>
            </a:extLst>
          </p:cNvPr>
          <p:cNvSpPr>
            <a:spLocks noGrp="1"/>
          </p:cNvSpPr>
          <p:nvPr>
            <p:ph type="title"/>
          </p:nvPr>
        </p:nvSpPr>
        <p:spPr>
          <a:xfrm>
            <a:off x="186815" y="333139"/>
            <a:ext cx="5602816" cy="424732"/>
          </a:xfrm>
        </p:spPr>
        <p:txBody>
          <a:bodyPr/>
          <a:lstStyle/>
          <a:p>
            <a:r>
              <a:rPr lang="de-DE" b="1" dirty="0"/>
              <a:t>Conclusion and policy recommendations </a:t>
            </a:r>
            <a:endParaRPr lang="en-GB" b="1" dirty="0"/>
          </a:p>
        </p:txBody>
      </p:sp>
      <p:sp>
        <p:nvSpPr>
          <p:cNvPr id="4" name="Slide Number Placeholder 3">
            <a:extLst>
              <a:ext uri="{FF2B5EF4-FFF2-40B4-BE49-F238E27FC236}">
                <a16:creationId xmlns:a16="http://schemas.microsoft.com/office/drawing/2014/main" id="{4F31C68D-DC42-CCB8-8795-3C57FC4C10AD}"/>
              </a:ext>
            </a:extLst>
          </p:cNvPr>
          <p:cNvSpPr>
            <a:spLocks noGrp="1"/>
          </p:cNvSpPr>
          <p:nvPr>
            <p:ph type="sldNum" sz="quarter" idx="12"/>
          </p:nvPr>
        </p:nvSpPr>
        <p:spPr/>
        <p:txBody>
          <a:bodyPr/>
          <a:lstStyle/>
          <a:p>
            <a:fld id="{FB9C47C6-2ED8-4541-9D9E-EE1FF266620F}" type="slidenum">
              <a:rPr lang="ru-RU" smtClean="0"/>
              <a:pPr/>
              <a:t>20</a:t>
            </a:fld>
            <a:endParaRPr lang="ru-RU"/>
          </a:p>
        </p:txBody>
      </p:sp>
      <p:cxnSp>
        <p:nvCxnSpPr>
          <p:cNvPr id="6" name="Straight Connector 5">
            <a:extLst>
              <a:ext uri="{FF2B5EF4-FFF2-40B4-BE49-F238E27FC236}">
                <a16:creationId xmlns:a16="http://schemas.microsoft.com/office/drawing/2014/main" id="{D3DD2914-CCD3-253A-D1FE-0B86B142BB61}"/>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EC028923-83AD-8B18-5835-81A211F11651}"/>
              </a:ext>
            </a:extLst>
          </p:cNvPr>
          <p:cNvSpPr txBox="1"/>
          <p:nvPr/>
        </p:nvSpPr>
        <p:spPr>
          <a:xfrm>
            <a:off x="186815" y="1116841"/>
            <a:ext cx="8473252" cy="5016758"/>
          </a:xfrm>
          <a:prstGeom prst="rect">
            <a:avLst/>
          </a:prstGeom>
          <a:noFill/>
        </p:spPr>
        <p:txBody>
          <a:bodyPr wrap="square" rtlCol="0">
            <a:spAutoFit/>
          </a:bodyPr>
          <a:lstStyle/>
          <a:p>
            <a:pPr algn="just"/>
            <a:r>
              <a:rPr lang="en-US" sz="2000" dirty="0"/>
              <a:t>Our findings suggest that while direct electrification via solar PV and wind energy is the more cost-effective and energy-efficient option for domestic energy needs, hydrogen-based systems though currently more expensive and less efficient are strategically valuable for export markets, industrial decarbonization, and seasonal storage. Therefore, a dual policy pathway is necessary: one optimized for short-term domestic supply, the other focused on long-term industrial and export potential. </a:t>
            </a:r>
          </a:p>
          <a:p>
            <a:pPr algn="just"/>
            <a:endParaRPr lang="en-US" sz="2000" b="1" dirty="0"/>
          </a:p>
          <a:p>
            <a:pPr algn="just"/>
            <a:r>
              <a:rPr lang="en-US" sz="2000" b="1" dirty="0"/>
              <a:t>Direct electrification should be prioritized for short- to medium-term domestic deployment, while hydrogen infrastructure should be developed in parallel for industrial use, international trade, and long-term resilience. </a:t>
            </a:r>
          </a:p>
          <a:p>
            <a:pPr algn="just"/>
            <a:endParaRPr lang="en-US" sz="2000" dirty="0"/>
          </a:p>
          <a:p>
            <a:pPr algn="just"/>
            <a:endParaRPr lang="en-US" sz="2000" dirty="0"/>
          </a:p>
          <a:p>
            <a:pPr algn="just"/>
            <a:r>
              <a:rPr lang="en-US" sz="2000" dirty="0"/>
              <a:t>This balanced approach ensures that Egypt addresses both its immediate energy access challenges and its broader economic and climate ambitions. . </a:t>
            </a:r>
          </a:p>
          <a:p>
            <a:pPr algn="just"/>
            <a:endParaRPr lang="en-US" sz="2000" dirty="0"/>
          </a:p>
        </p:txBody>
      </p:sp>
      <p:pic>
        <p:nvPicPr>
          <p:cNvPr id="3" name="Picture 2">
            <a:extLst>
              <a:ext uri="{FF2B5EF4-FFF2-40B4-BE49-F238E27FC236}">
                <a16:creationId xmlns:a16="http://schemas.microsoft.com/office/drawing/2014/main" id="{75E71A81-E11D-9AE6-DF3F-18DE5BF224DD}"/>
              </a:ext>
            </a:extLst>
          </p:cNvPr>
          <p:cNvPicPr>
            <a:picLocks noChangeAspect="1"/>
          </p:cNvPicPr>
          <p:nvPr/>
        </p:nvPicPr>
        <p:blipFill>
          <a:blip r:embed="rId3"/>
          <a:stretch>
            <a:fillRect/>
          </a:stretch>
        </p:blipFill>
        <p:spPr>
          <a:xfrm>
            <a:off x="7118628" y="288830"/>
            <a:ext cx="1396722" cy="641737"/>
          </a:xfrm>
          <a:prstGeom prst="rect">
            <a:avLst/>
          </a:prstGeom>
        </p:spPr>
      </p:pic>
    </p:spTree>
    <p:extLst>
      <p:ext uri="{BB962C8B-B14F-4D97-AF65-F5344CB8AC3E}">
        <p14:creationId xmlns:p14="http://schemas.microsoft.com/office/powerpoint/2010/main" val="2341638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305209C-3ACC-DDA0-426C-8F0038BF5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2295F9-EF8D-43D4-8AA8-A70CDF4D5537}"/>
              </a:ext>
            </a:extLst>
          </p:cNvPr>
          <p:cNvSpPr>
            <a:spLocks noGrp="1"/>
          </p:cNvSpPr>
          <p:nvPr>
            <p:ph type="title"/>
          </p:nvPr>
        </p:nvSpPr>
        <p:spPr>
          <a:xfrm>
            <a:off x="186815" y="333139"/>
            <a:ext cx="1711109" cy="424732"/>
          </a:xfrm>
        </p:spPr>
        <p:txBody>
          <a:bodyPr/>
          <a:lstStyle/>
          <a:p>
            <a:r>
              <a:rPr lang="de-DE" b="1" dirty="0"/>
              <a:t>References </a:t>
            </a:r>
            <a:endParaRPr lang="en-GB" b="1" dirty="0"/>
          </a:p>
        </p:txBody>
      </p:sp>
      <p:sp>
        <p:nvSpPr>
          <p:cNvPr id="4" name="Slide Number Placeholder 3">
            <a:extLst>
              <a:ext uri="{FF2B5EF4-FFF2-40B4-BE49-F238E27FC236}">
                <a16:creationId xmlns:a16="http://schemas.microsoft.com/office/drawing/2014/main" id="{6C548B64-86C7-63EE-ED5D-9047002BD019}"/>
              </a:ext>
            </a:extLst>
          </p:cNvPr>
          <p:cNvSpPr>
            <a:spLocks noGrp="1"/>
          </p:cNvSpPr>
          <p:nvPr>
            <p:ph type="sldNum" sz="quarter" idx="12"/>
          </p:nvPr>
        </p:nvSpPr>
        <p:spPr/>
        <p:txBody>
          <a:bodyPr/>
          <a:lstStyle/>
          <a:p>
            <a:fld id="{FB9C47C6-2ED8-4541-9D9E-EE1FF266620F}" type="slidenum">
              <a:rPr lang="ru-RU" smtClean="0"/>
              <a:pPr/>
              <a:t>21</a:t>
            </a:fld>
            <a:endParaRPr lang="ru-RU"/>
          </a:p>
        </p:txBody>
      </p:sp>
      <p:cxnSp>
        <p:nvCxnSpPr>
          <p:cNvPr id="6" name="Straight Connector 5">
            <a:extLst>
              <a:ext uri="{FF2B5EF4-FFF2-40B4-BE49-F238E27FC236}">
                <a16:creationId xmlns:a16="http://schemas.microsoft.com/office/drawing/2014/main" id="{855E5296-8436-B0BE-B50B-589C1F69B8C0}"/>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8A81BE6C-F3C9-5232-5961-3F88B4F65548}"/>
              </a:ext>
            </a:extLst>
          </p:cNvPr>
          <p:cNvSpPr txBox="1"/>
          <p:nvPr/>
        </p:nvSpPr>
        <p:spPr>
          <a:xfrm>
            <a:off x="186815" y="1116841"/>
            <a:ext cx="8473252" cy="4832092"/>
          </a:xfrm>
          <a:prstGeom prst="rect">
            <a:avLst/>
          </a:prstGeom>
          <a:noFill/>
        </p:spPr>
        <p:txBody>
          <a:bodyPr wrap="square" rtlCol="0">
            <a:spAutoFit/>
          </a:bodyPr>
          <a:lstStyle/>
          <a:p>
            <a:pPr marL="342900" indent="-342900" algn="just">
              <a:buAutoNum type="arabicPeriod"/>
            </a:pPr>
            <a:r>
              <a:rPr lang="en-IN" dirty="0"/>
              <a:t>Ember. 2024. "</a:t>
            </a:r>
            <a:r>
              <a:rPr lang="en-IN" i="1" dirty="0"/>
              <a:t>World Passes 30% Renewable Electricity Milestone</a:t>
            </a:r>
            <a:r>
              <a:rPr lang="en-IN" dirty="0"/>
              <a:t>." May 7, 2024. </a:t>
            </a:r>
            <a:r>
              <a:rPr lang="en-IN" u="sng" dirty="0">
                <a:hlinkClick r:id="rId3"/>
              </a:rPr>
              <a:t>https://ember-climate.org/press-releases/world-passes-30-renewable-electricity-milestone/</a:t>
            </a:r>
            <a:r>
              <a:rPr lang="en-IN" dirty="0"/>
              <a:t>.</a:t>
            </a:r>
          </a:p>
          <a:p>
            <a:pPr marL="342900" indent="-342900" algn="just">
              <a:buAutoNum type="arabicPeriod"/>
            </a:pPr>
            <a:r>
              <a:rPr lang="en-IN" dirty="0"/>
              <a:t>IRENA (2021), Making the breakthrough: Green hydrogen policies and technology costs, International Renewable Energy Agency, Abu Dhabi.</a:t>
            </a:r>
          </a:p>
          <a:p>
            <a:pPr marL="342900" indent="-342900" algn="just">
              <a:buAutoNum type="arabicPeriod"/>
            </a:pPr>
            <a:r>
              <a:rPr lang="en-IN" dirty="0"/>
              <a:t>International Energy Agency (IEA). 2024. “Egypt: Energy Mix.” Accessed May 16, 2025. </a:t>
            </a:r>
            <a:r>
              <a:rPr lang="en-IN" u="sng" dirty="0">
                <a:hlinkClick r:id="rId4"/>
              </a:rPr>
              <a:t>https://www.iea.org/countries/egypt/energy-mix</a:t>
            </a:r>
            <a:r>
              <a:rPr lang="en-IN" dirty="0"/>
              <a:t>.</a:t>
            </a:r>
          </a:p>
          <a:p>
            <a:pPr marL="342900" indent="-342900" algn="just">
              <a:buAutoNum type="arabicPeriod"/>
            </a:pPr>
            <a:r>
              <a:rPr lang="en-IN" dirty="0"/>
              <a:t>Breuning, Larissa, Andrea Cadavid Isaza, Julia Gawlick, Anđelka </a:t>
            </a:r>
            <a:r>
              <a:rPr lang="en-IN" dirty="0" err="1"/>
              <a:t>Kerekeš</a:t>
            </a:r>
            <a:r>
              <a:rPr lang="en-IN" dirty="0"/>
              <a:t>, and Thomas Hamacher. 2024. “Combined Photovoltaic and Wind Power Plant Planning for the Production and Transportation of Liquefied Green Hydrogen: A Case Study of Egypt.” </a:t>
            </a:r>
            <a:r>
              <a:rPr lang="en-IN" i="1" dirty="0"/>
              <a:t>International Journal of Hydrogen Energy</a:t>
            </a:r>
            <a:r>
              <a:rPr lang="en-IN" dirty="0"/>
              <a:t> 49 (January):150–65. </a:t>
            </a:r>
            <a:r>
              <a:rPr lang="en-IN" u="sng" dirty="0">
                <a:hlinkClick r:id="rId5"/>
              </a:rPr>
              <a:t>https://doi.org/10.1016/j.ijhydene.2023.07.108</a:t>
            </a:r>
            <a:r>
              <a:rPr lang="en-IN" dirty="0"/>
              <a:t>.</a:t>
            </a:r>
          </a:p>
          <a:p>
            <a:pPr marL="342900" indent="-342900" algn="just">
              <a:buFontTx/>
              <a:buAutoNum type="arabicPeriod"/>
            </a:pPr>
            <a:r>
              <a:rPr lang="en-IN" dirty="0"/>
              <a:t>Egypt Oil &amp; Gas. (2022). </a:t>
            </a:r>
            <a:r>
              <a:rPr lang="en-IN" i="1" dirty="0"/>
              <a:t>Electricity Minister: Egypt Can Produce Green Hydrogen at the Lowest Costs</a:t>
            </a:r>
            <a:r>
              <a:rPr lang="en-IN" dirty="0"/>
              <a:t>. Retrieved from </a:t>
            </a:r>
            <a:r>
              <a:rPr lang="en-IN" u="sng" dirty="0">
                <a:hlinkClick r:id="rId6"/>
              </a:rPr>
              <a:t>https://egyptoil-gas.com/news/electricity-minister-egypt-can-produce-green-hydrogen-at-the-lowest-costs/</a:t>
            </a:r>
            <a:endParaRPr lang="en-US" dirty="0"/>
          </a:p>
          <a:p>
            <a:pPr marL="342900" indent="-342900" algn="just">
              <a:buAutoNum type="arabicPeriod"/>
            </a:pPr>
            <a:endParaRPr lang="en-US" dirty="0"/>
          </a:p>
          <a:p>
            <a:pPr algn="just"/>
            <a:endParaRPr lang="en-US" sz="2000" dirty="0"/>
          </a:p>
        </p:txBody>
      </p:sp>
      <p:pic>
        <p:nvPicPr>
          <p:cNvPr id="3" name="Picture 2">
            <a:extLst>
              <a:ext uri="{FF2B5EF4-FFF2-40B4-BE49-F238E27FC236}">
                <a16:creationId xmlns:a16="http://schemas.microsoft.com/office/drawing/2014/main" id="{D7F73C4C-D507-FD2C-E888-9CF50BB4F2FC}"/>
              </a:ext>
            </a:extLst>
          </p:cNvPr>
          <p:cNvPicPr>
            <a:picLocks noChangeAspect="1"/>
          </p:cNvPicPr>
          <p:nvPr/>
        </p:nvPicPr>
        <p:blipFill>
          <a:blip r:embed="rId7"/>
          <a:stretch>
            <a:fillRect/>
          </a:stretch>
        </p:blipFill>
        <p:spPr>
          <a:xfrm>
            <a:off x="7118628" y="288830"/>
            <a:ext cx="1396722" cy="641737"/>
          </a:xfrm>
          <a:prstGeom prst="rect">
            <a:avLst/>
          </a:prstGeom>
        </p:spPr>
      </p:pic>
    </p:spTree>
    <p:extLst>
      <p:ext uri="{BB962C8B-B14F-4D97-AF65-F5344CB8AC3E}">
        <p14:creationId xmlns:p14="http://schemas.microsoft.com/office/powerpoint/2010/main" val="242600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7C50F97-74D3-57D8-70F0-721049D653A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8F6517-B363-14BB-1B78-75E0DC9879B9}"/>
              </a:ext>
            </a:extLst>
          </p:cNvPr>
          <p:cNvSpPr>
            <a:spLocks noGrp="1"/>
          </p:cNvSpPr>
          <p:nvPr>
            <p:ph type="sldNum" sz="quarter" idx="12"/>
          </p:nvPr>
        </p:nvSpPr>
        <p:spPr/>
        <p:txBody>
          <a:bodyPr/>
          <a:lstStyle/>
          <a:p>
            <a:fld id="{FB9C47C6-2ED8-4541-9D9E-EE1FF266620F}" type="slidenum">
              <a:rPr lang="ru-RU" smtClean="0"/>
              <a:pPr/>
              <a:t>22</a:t>
            </a:fld>
            <a:endParaRPr lang="ru-RU"/>
          </a:p>
        </p:txBody>
      </p:sp>
      <p:cxnSp>
        <p:nvCxnSpPr>
          <p:cNvPr id="6" name="Straight Connector 5">
            <a:extLst>
              <a:ext uri="{FF2B5EF4-FFF2-40B4-BE49-F238E27FC236}">
                <a16:creationId xmlns:a16="http://schemas.microsoft.com/office/drawing/2014/main" id="{70B6B902-F104-EBDF-7979-727761CA735D}"/>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A392D44C-136E-517E-16FD-FEB595185F74}"/>
              </a:ext>
            </a:extLst>
          </p:cNvPr>
          <p:cNvSpPr txBox="1"/>
          <p:nvPr/>
        </p:nvSpPr>
        <p:spPr>
          <a:xfrm>
            <a:off x="186815" y="757871"/>
            <a:ext cx="7881593" cy="964880"/>
          </a:xfrm>
          <a:prstGeom prst="rect">
            <a:avLst/>
          </a:prstGeom>
          <a:noFill/>
        </p:spPr>
        <p:txBody>
          <a:bodyPr wrap="square" rtlCol="0">
            <a:spAutoFit/>
          </a:bodyPr>
          <a:lstStyle/>
          <a:p>
            <a:pPr marL="0" marR="0" algn="just">
              <a:lnSpc>
                <a:spcPct val="115000"/>
              </a:lnSpc>
              <a:buNone/>
            </a:pPr>
            <a:r>
              <a:rPr lang="en-US" sz="1600" dirty="0">
                <a:effectLst/>
                <a:ea typeface="Arial" panose="020B0604020202020204" pitchFamily="34" charset="0"/>
              </a:rPr>
              <a:t> </a:t>
            </a:r>
            <a:r>
              <a:rPr lang="en-US" sz="1800" dirty="0">
                <a:solidFill>
                  <a:srgbClr val="222222"/>
                </a:solidFill>
                <a:effectLst/>
                <a:highlight>
                  <a:srgbClr val="FFFFFF"/>
                </a:highlight>
                <a:latin typeface="Arial" panose="020B0604020202020204" pitchFamily="34" charset="0"/>
                <a:ea typeface="Arial" panose="020B0604020202020204" pitchFamily="34" charset="0"/>
              </a:rPr>
              <a:t>.  </a:t>
            </a:r>
          </a:p>
          <a:p>
            <a:pPr marL="342900" indent="-342900">
              <a:buFontTx/>
              <a:buAutoNum type="arabicPeriod"/>
            </a:pPr>
            <a:endParaRPr lang="en-US" sz="1800" dirty="0">
              <a:effectLst/>
              <a:latin typeface="Arial" panose="020B0604020202020204" pitchFamily="34" charset="0"/>
              <a:ea typeface="Arial" panose="020B0604020202020204" pitchFamily="34" charset="0"/>
            </a:endParaRPr>
          </a:p>
          <a:p>
            <a:pPr marL="342900" indent="-342900">
              <a:buAutoNum type="arabicPeriod"/>
            </a:pPr>
            <a:endParaRPr lang="en-US" dirty="0"/>
          </a:p>
        </p:txBody>
      </p:sp>
      <p:sp>
        <p:nvSpPr>
          <p:cNvPr id="10" name="Title 9">
            <a:extLst>
              <a:ext uri="{FF2B5EF4-FFF2-40B4-BE49-F238E27FC236}">
                <a16:creationId xmlns:a16="http://schemas.microsoft.com/office/drawing/2014/main" id="{4FA098E2-07A0-E4E4-1119-499A971FC827}"/>
              </a:ext>
            </a:extLst>
          </p:cNvPr>
          <p:cNvSpPr>
            <a:spLocks noGrp="1"/>
          </p:cNvSpPr>
          <p:nvPr>
            <p:ph type="title"/>
          </p:nvPr>
        </p:nvSpPr>
        <p:spPr>
          <a:xfrm>
            <a:off x="3446801" y="2443386"/>
            <a:ext cx="2302233" cy="590931"/>
          </a:xfrm>
        </p:spPr>
        <p:txBody>
          <a:bodyPr/>
          <a:lstStyle/>
          <a:p>
            <a:r>
              <a:rPr lang="en-US" sz="3600" dirty="0"/>
              <a:t>Thankyou! </a:t>
            </a:r>
          </a:p>
        </p:txBody>
      </p:sp>
      <p:pic>
        <p:nvPicPr>
          <p:cNvPr id="2" name="Picture 1">
            <a:extLst>
              <a:ext uri="{FF2B5EF4-FFF2-40B4-BE49-F238E27FC236}">
                <a16:creationId xmlns:a16="http://schemas.microsoft.com/office/drawing/2014/main" id="{307932AD-A95E-BA52-FC79-A3E24AAEE862}"/>
              </a:ext>
            </a:extLst>
          </p:cNvPr>
          <p:cNvPicPr>
            <a:picLocks noChangeAspect="1"/>
          </p:cNvPicPr>
          <p:nvPr/>
        </p:nvPicPr>
        <p:blipFill>
          <a:blip r:embed="rId3"/>
          <a:stretch>
            <a:fillRect/>
          </a:stretch>
        </p:blipFill>
        <p:spPr>
          <a:xfrm>
            <a:off x="7207890" y="437002"/>
            <a:ext cx="1396722" cy="641737"/>
          </a:xfrm>
          <a:prstGeom prst="rect">
            <a:avLst/>
          </a:prstGeom>
        </p:spPr>
      </p:pic>
    </p:spTree>
    <p:extLst>
      <p:ext uri="{BB962C8B-B14F-4D97-AF65-F5344CB8AC3E}">
        <p14:creationId xmlns:p14="http://schemas.microsoft.com/office/powerpoint/2010/main" val="276487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F9C59A8-EDFA-0D32-0DA9-BBDDD04F6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83151-8FB9-D069-BD03-A13957476A95}"/>
              </a:ext>
            </a:extLst>
          </p:cNvPr>
          <p:cNvSpPr>
            <a:spLocks noGrp="1"/>
          </p:cNvSpPr>
          <p:nvPr>
            <p:ph type="title"/>
          </p:nvPr>
        </p:nvSpPr>
        <p:spPr>
          <a:xfrm>
            <a:off x="186815" y="333139"/>
            <a:ext cx="2935932" cy="424732"/>
          </a:xfrm>
        </p:spPr>
        <p:txBody>
          <a:bodyPr/>
          <a:lstStyle/>
          <a:p>
            <a:r>
              <a:rPr lang="de-DE" b="1" dirty="0"/>
              <a:t>Problem Statement  </a:t>
            </a:r>
            <a:endParaRPr lang="en-GB" b="1" dirty="0"/>
          </a:p>
        </p:txBody>
      </p:sp>
      <p:sp>
        <p:nvSpPr>
          <p:cNvPr id="3" name="Content Placeholder 2">
            <a:extLst>
              <a:ext uri="{FF2B5EF4-FFF2-40B4-BE49-F238E27FC236}">
                <a16:creationId xmlns:a16="http://schemas.microsoft.com/office/drawing/2014/main" id="{CF812F88-3DE1-8D6C-562C-CC60C8F048CE}"/>
              </a:ext>
            </a:extLst>
          </p:cNvPr>
          <p:cNvSpPr>
            <a:spLocks noGrp="1"/>
          </p:cNvSpPr>
          <p:nvPr>
            <p:ph idx="1"/>
          </p:nvPr>
        </p:nvSpPr>
        <p:spPr>
          <a:xfrm>
            <a:off x="186814" y="984377"/>
            <a:ext cx="8627402" cy="2942265"/>
          </a:xfrm>
        </p:spPr>
        <p:txBody>
          <a:bodyPr>
            <a:normAutofit/>
          </a:bodyPr>
          <a:lstStyle/>
          <a:p>
            <a:endParaRPr lang="de-DE" dirty="0"/>
          </a:p>
          <a:p>
            <a:endParaRPr lang="de-DE" dirty="0"/>
          </a:p>
        </p:txBody>
      </p:sp>
      <p:sp>
        <p:nvSpPr>
          <p:cNvPr id="4" name="Slide Number Placeholder 3">
            <a:extLst>
              <a:ext uri="{FF2B5EF4-FFF2-40B4-BE49-F238E27FC236}">
                <a16:creationId xmlns:a16="http://schemas.microsoft.com/office/drawing/2014/main" id="{0EBF24CF-DA92-ACEB-5EC5-85213F24434A}"/>
              </a:ext>
            </a:extLst>
          </p:cNvPr>
          <p:cNvSpPr>
            <a:spLocks noGrp="1"/>
          </p:cNvSpPr>
          <p:nvPr>
            <p:ph type="sldNum" sz="quarter" idx="12"/>
          </p:nvPr>
        </p:nvSpPr>
        <p:spPr/>
        <p:txBody>
          <a:bodyPr/>
          <a:lstStyle/>
          <a:p>
            <a:fld id="{FB9C47C6-2ED8-4541-9D9E-EE1FF266620F}" type="slidenum">
              <a:rPr lang="ru-RU" smtClean="0"/>
              <a:pPr/>
              <a:t>3</a:t>
            </a:fld>
            <a:endParaRPr lang="ru-RU"/>
          </a:p>
        </p:txBody>
      </p:sp>
      <p:cxnSp>
        <p:nvCxnSpPr>
          <p:cNvPr id="6" name="Straight Connector 5">
            <a:extLst>
              <a:ext uri="{FF2B5EF4-FFF2-40B4-BE49-F238E27FC236}">
                <a16:creationId xmlns:a16="http://schemas.microsoft.com/office/drawing/2014/main" id="{57ECBE10-9BE2-A1D5-89C7-8756DA6417FF}"/>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44E4B52-795F-7086-F5FA-7D764912F6AA}"/>
                  </a:ext>
                </a:extLst>
              </p:cNvPr>
              <p:cNvSpPr txBox="1"/>
              <p:nvPr/>
            </p:nvSpPr>
            <p:spPr>
              <a:xfrm>
                <a:off x="186814" y="984377"/>
                <a:ext cx="8484220" cy="5706627"/>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Green hydrogen-based electrification emerges as a </a:t>
                </a:r>
                <a:r>
                  <a:rPr lang="en-US" sz="2000" b="1" dirty="0"/>
                  <a:t>promising solution in providing a link between growing RE generation and sectors </a:t>
                </a:r>
                <a:r>
                  <a:rPr lang="en-US" sz="2000" dirty="0"/>
                  <a:t>where emissions are the hardest to abate such as steel, cement and it promises </a:t>
                </a:r>
                <a:r>
                  <a:rPr lang="en-US" sz="2000" b="1" dirty="0"/>
                  <a:t>benefits such as additional system flexibility and storage, energy security, reduced GHG emissions and other socio-economic benefits such as job creation and industrial competitiveness</a:t>
                </a:r>
                <a:r>
                  <a:rPr lang="en-US" sz="2000" dirty="0"/>
                  <a:t>.</a:t>
                </a:r>
              </a:p>
              <a:p>
                <a:pPr marL="285750" indent="-285750" algn="just">
                  <a:buFont typeface="Arial" panose="020B0604020202020204" pitchFamily="34" charset="0"/>
                  <a:buChar char="•"/>
                </a:pPr>
                <a:r>
                  <a:rPr lang="en-US" sz="2000" dirty="0"/>
                  <a:t>However, barriers exist in realizing the full potential of green hydrogen. Key among them is the </a:t>
                </a:r>
                <a:r>
                  <a:rPr lang="en-US" sz="2000" b="1" dirty="0"/>
                  <a:t>cost. </a:t>
                </a:r>
                <a:r>
                  <a:rPr lang="en-US" sz="2000" dirty="0"/>
                  <a:t>Even though the cost of green hydrogen is falling globally, it is still 2-3 times more expensive than blue hydrogen</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m:t>
                        </m:r>
                      </m:e>
                      <m:sup>
                        <m:r>
                          <a:rPr lang="en-US" sz="2000" b="0" i="1" smtClean="0">
                            <a:latin typeface="Cambria Math" panose="02040503050406030204" pitchFamily="18" charset="0"/>
                          </a:rPr>
                          <m:t>2</m:t>
                        </m:r>
                      </m:sup>
                    </m:sSup>
                  </m:oMath>
                </a14:m>
                <a:endParaRPr lang="en-US" sz="2000" dirty="0"/>
              </a:p>
              <a:p>
                <a:pPr marL="285750" indent="-285750" algn="just">
                  <a:buFont typeface="Arial" panose="020B0604020202020204" pitchFamily="34" charset="0"/>
                  <a:buChar char="•"/>
                </a:pPr>
                <a:r>
                  <a:rPr lang="en-US" sz="2000" dirty="0"/>
                  <a:t>Conversely, direct electrification utilizing solar photovoltaic and wind energy is known for its </a:t>
                </a:r>
                <a:r>
                  <a:rPr lang="en-US" sz="2000" b="1" dirty="0"/>
                  <a:t>efficiency and relatively lower costs</a:t>
                </a:r>
                <a:r>
                  <a:rPr lang="en-US" sz="2000" dirty="0"/>
                  <a:t>. Yet, it faces limitations related to its </a:t>
                </a:r>
                <a:r>
                  <a:rPr lang="en-US" sz="2000" b="1" dirty="0"/>
                  <a:t>variable nature, battery storage, capacity constraints and degradation over time</a:t>
                </a:r>
                <a:r>
                  <a:rPr lang="en-US" sz="2000" dirty="0"/>
                  <a:t>.</a:t>
                </a:r>
                <a:endParaRPr lang="en-US" sz="2000" b="1" dirty="0"/>
              </a:p>
              <a:p>
                <a:pPr marL="285750" indent="-285750" algn="just">
                  <a:buFont typeface="Arial" panose="020B0604020202020204" pitchFamily="34" charset="0"/>
                  <a:buChar char="•"/>
                </a:pPr>
                <a:r>
                  <a:rPr lang="en-US" sz="2000" b="1" dirty="0"/>
                  <a:t>Given these considerations, there is uncertainty regarding which system-hydrogen-based or direct electrification is more suitable for Egypt's energy transition. </a:t>
                </a:r>
                <a:r>
                  <a:rPr lang="en-US" sz="2000" dirty="0"/>
                  <a:t>A comprehensive comparative analysis is essential to evaluate the techno-economic feasibility of both approaches within the Egyptian context. </a:t>
                </a:r>
              </a:p>
            </p:txBody>
          </p:sp>
        </mc:Choice>
        <mc:Fallback>
          <p:sp>
            <p:nvSpPr>
              <p:cNvPr id="5" name="TextBox 4">
                <a:extLst>
                  <a:ext uri="{FF2B5EF4-FFF2-40B4-BE49-F238E27FC236}">
                    <a16:creationId xmlns:a16="http://schemas.microsoft.com/office/drawing/2014/main" id="{344E4B52-795F-7086-F5FA-7D764912F6AA}"/>
                  </a:ext>
                </a:extLst>
              </p:cNvPr>
              <p:cNvSpPr txBox="1">
                <a:spLocks noRot="1" noChangeAspect="1" noMove="1" noResize="1" noEditPoints="1" noAdjustHandles="1" noChangeArrowheads="1" noChangeShapeType="1" noTextEdit="1"/>
              </p:cNvSpPr>
              <p:nvPr/>
            </p:nvSpPr>
            <p:spPr>
              <a:xfrm>
                <a:off x="186814" y="984377"/>
                <a:ext cx="8484220" cy="5706627"/>
              </a:xfrm>
              <a:prstGeom prst="rect">
                <a:avLst/>
              </a:prstGeom>
              <a:blipFill>
                <a:blip r:embed="rId3"/>
                <a:stretch>
                  <a:fillRect l="-647" t="-534" r="-79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31F5A72-0217-CF05-5A04-5BC01F8E334B}"/>
              </a:ext>
            </a:extLst>
          </p:cNvPr>
          <p:cNvPicPr>
            <a:picLocks noChangeAspect="1"/>
          </p:cNvPicPr>
          <p:nvPr/>
        </p:nvPicPr>
        <p:blipFill>
          <a:blip r:embed="rId4"/>
          <a:stretch>
            <a:fillRect/>
          </a:stretch>
        </p:blipFill>
        <p:spPr>
          <a:xfrm>
            <a:off x="6931145" y="136524"/>
            <a:ext cx="1739889" cy="799409"/>
          </a:xfrm>
          <a:prstGeom prst="rect">
            <a:avLst/>
          </a:prstGeom>
        </p:spPr>
      </p:pic>
    </p:spTree>
    <p:extLst>
      <p:ext uri="{BB962C8B-B14F-4D97-AF65-F5344CB8AC3E}">
        <p14:creationId xmlns:p14="http://schemas.microsoft.com/office/powerpoint/2010/main" val="165514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01E6D7A-E3A7-8043-582D-880B167F4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A8DF3-027D-69A0-2A65-0266FCB4F53D}"/>
              </a:ext>
            </a:extLst>
          </p:cNvPr>
          <p:cNvSpPr>
            <a:spLocks noGrp="1"/>
          </p:cNvSpPr>
          <p:nvPr>
            <p:ph type="title"/>
          </p:nvPr>
        </p:nvSpPr>
        <p:spPr>
          <a:xfrm>
            <a:off x="186815" y="333139"/>
            <a:ext cx="2735429" cy="424732"/>
          </a:xfrm>
        </p:spPr>
        <p:txBody>
          <a:bodyPr/>
          <a:lstStyle/>
          <a:p>
            <a:r>
              <a:rPr lang="de-DE" b="1" dirty="0"/>
              <a:t>Research objective </a:t>
            </a:r>
            <a:endParaRPr lang="en-GB" b="1" dirty="0"/>
          </a:p>
        </p:txBody>
      </p:sp>
      <p:sp>
        <p:nvSpPr>
          <p:cNvPr id="3" name="Content Placeholder 2">
            <a:extLst>
              <a:ext uri="{FF2B5EF4-FFF2-40B4-BE49-F238E27FC236}">
                <a16:creationId xmlns:a16="http://schemas.microsoft.com/office/drawing/2014/main" id="{181D7674-442D-3934-B659-A6C89FE37B98}"/>
              </a:ext>
            </a:extLst>
          </p:cNvPr>
          <p:cNvSpPr>
            <a:spLocks noGrp="1"/>
          </p:cNvSpPr>
          <p:nvPr>
            <p:ph idx="1"/>
          </p:nvPr>
        </p:nvSpPr>
        <p:spPr>
          <a:xfrm>
            <a:off x="186815" y="1104297"/>
            <a:ext cx="8627400" cy="5176581"/>
          </a:xfrm>
        </p:spPr>
        <p:txBody>
          <a:bodyPr>
            <a:normAutofit/>
          </a:bodyPr>
          <a:lstStyle/>
          <a:p>
            <a:pPr algn="just"/>
            <a:r>
              <a:rPr lang="en-US" dirty="0"/>
              <a:t>This study aims to: </a:t>
            </a:r>
          </a:p>
          <a:p>
            <a:pPr algn="just"/>
            <a:r>
              <a:rPr lang="en-US" b="1" dirty="0"/>
              <a:t>Compare the Techno-Economic Feasibility</a:t>
            </a:r>
            <a:r>
              <a:rPr lang="en-US" dirty="0"/>
              <a:t>: Assess the technical and economic viability of hydrogen-based electrification versus direct electrification using solar PV and wind energy in Egypt. </a:t>
            </a:r>
          </a:p>
          <a:p>
            <a:pPr algn="just"/>
            <a:r>
              <a:rPr lang="en-US" b="1" dirty="0"/>
              <a:t>Model Energy Systems Using HOMER Pro</a:t>
            </a:r>
            <a:r>
              <a:rPr lang="en-US" dirty="0"/>
              <a:t>: Utilize the HOMER PRO software to simulate both systems, </a:t>
            </a:r>
            <a:r>
              <a:rPr lang="en-US" dirty="0" err="1"/>
              <a:t>analysing</a:t>
            </a:r>
            <a:r>
              <a:rPr lang="en-US" dirty="0"/>
              <a:t> key parameters including cost, efficiency, scalability, and environmental impact. </a:t>
            </a:r>
          </a:p>
          <a:p>
            <a:pPr algn="just"/>
            <a:r>
              <a:rPr lang="en-US" b="1" dirty="0"/>
              <a:t>Evaluate Suitability for addressing energy security: </a:t>
            </a:r>
            <a:r>
              <a:rPr lang="en-US" dirty="0"/>
              <a:t>Investigate the suitability of each system in addressing the energy needs of the country, considering factors such as energy reliability, storage requirements, and operational sustainability. </a:t>
            </a:r>
          </a:p>
          <a:p>
            <a:pPr algn="just"/>
            <a:r>
              <a:rPr lang="en-US" b="1" dirty="0"/>
              <a:t>Provide Policy Recommendations</a:t>
            </a:r>
            <a:r>
              <a:rPr lang="en-US" dirty="0"/>
              <a:t>: Based on the analysis, offer informed policy suggestions to guide Egypt's renewable energy strategy, facilitating an effective and sustainable energy transformation. </a:t>
            </a:r>
          </a:p>
        </p:txBody>
      </p:sp>
      <p:sp>
        <p:nvSpPr>
          <p:cNvPr id="4" name="Slide Number Placeholder 3">
            <a:extLst>
              <a:ext uri="{FF2B5EF4-FFF2-40B4-BE49-F238E27FC236}">
                <a16:creationId xmlns:a16="http://schemas.microsoft.com/office/drawing/2014/main" id="{764C8799-3883-6527-7FE7-4CFAB28859AA}"/>
              </a:ext>
            </a:extLst>
          </p:cNvPr>
          <p:cNvSpPr>
            <a:spLocks noGrp="1"/>
          </p:cNvSpPr>
          <p:nvPr>
            <p:ph type="sldNum" sz="quarter" idx="12"/>
          </p:nvPr>
        </p:nvSpPr>
        <p:spPr/>
        <p:txBody>
          <a:bodyPr/>
          <a:lstStyle/>
          <a:p>
            <a:fld id="{FB9C47C6-2ED8-4541-9D9E-EE1FF266620F}" type="slidenum">
              <a:rPr lang="ru-RU" smtClean="0"/>
              <a:pPr/>
              <a:t>4</a:t>
            </a:fld>
            <a:endParaRPr lang="ru-RU"/>
          </a:p>
        </p:txBody>
      </p:sp>
      <p:cxnSp>
        <p:nvCxnSpPr>
          <p:cNvPr id="6" name="Straight Connector 5">
            <a:extLst>
              <a:ext uri="{FF2B5EF4-FFF2-40B4-BE49-F238E27FC236}">
                <a16:creationId xmlns:a16="http://schemas.microsoft.com/office/drawing/2014/main" id="{8138BC59-029D-BB8E-1A1E-46EDD3CDEC5D}"/>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FEB78787-896C-8E10-A201-7D1C3F1DEC1B}"/>
              </a:ext>
            </a:extLst>
          </p:cNvPr>
          <p:cNvPicPr>
            <a:picLocks noChangeAspect="1"/>
          </p:cNvPicPr>
          <p:nvPr/>
        </p:nvPicPr>
        <p:blipFill>
          <a:blip r:embed="rId3"/>
          <a:stretch>
            <a:fillRect/>
          </a:stretch>
        </p:blipFill>
        <p:spPr>
          <a:xfrm>
            <a:off x="6547423" y="305779"/>
            <a:ext cx="1967927" cy="904183"/>
          </a:xfrm>
          <a:prstGeom prst="rect">
            <a:avLst/>
          </a:prstGeom>
        </p:spPr>
      </p:pic>
    </p:spTree>
    <p:extLst>
      <p:ext uri="{BB962C8B-B14F-4D97-AF65-F5344CB8AC3E}">
        <p14:creationId xmlns:p14="http://schemas.microsoft.com/office/powerpoint/2010/main" val="112133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A4CC20E-D982-6601-E5F2-FBD3A8146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4D7D0-604F-5DB5-0234-CE23F3C06DD5}"/>
              </a:ext>
            </a:extLst>
          </p:cNvPr>
          <p:cNvSpPr>
            <a:spLocks noGrp="1"/>
          </p:cNvSpPr>
          <p:nvPr>
            <p:ph type="title"/>
          </p:nvPr>
        </p:nvSpPr>
        <p:spPr>
          <a:xfrm>
            <a:off x="186815" y="333139"/>
            <a:ext cx="2861232" cy="424732"/>
          </a:xfrm>
        </p:spPr>
        <p:txBody>
          <a:bodyPr/>
          <a:lstStyle/>
          <a:p>
            <a:r>
              <a:rPr lang="de-DE" b="1" dirty="0"/>
              <a:t>Research Questions </a:t>
            </a:r>
            <a:endParaRPr lang="en-GB" b="1" dirty="0"/>
          </a:p>
        </p:txBody>
      </p:sp>
      <p:sp>
        <p:nvSpPr>
          <p:cNvPr id="3" name="Content Placeholder 2">
            <a:extLst>
              <a:ext uri="{FF2B5EF4-FFF2-40B4-BE49-F238E27FC236}">
                <a16:creationId xmlns:a16="http://schemas.microsoft.com/office/drawing/2014/main" id="{3BD0EA9E-C44D-973A-32A8-F17FB6F745FE}"/>
              </a:ext>
            </a:extLst>
          </p:cNvPr>
          <p:cNvSpPr>
            <a:spLocks noGrp="1"/>
          </p:cNvSpPr>
          <p:nvPr>
            <p:ph idx="1"/>
          </p:nvPr>
        </p:nvSpPr>
        <p:spPr>
          <a:xfrm>
            <a:off x="186816" y="1026725"/>
            <a:ext cx="8328534" cy="5420562"/>
          </a:xfrm>
        </p:spPr>
        <p:txBody>
          <a:bodyPr>
            <a:noAutofit/>
          </a:bodyPr>
          <a:lstStyle/>
          <a:p>
            <a:pPr algn="just"/>
            <a:r>
              <a:rPr lang="en-US" dirty="0"/>
              <a:t>To achieve these objectives, the study will address the following research questions: </a:t>
            </a:r>
          </a:p>
          <a:p>
            <a:pPr algn="just"/>
            <a:r>
              <a:rPr lang="en-US" b="1" dirty="0"/>
              <a:t>Techno-Economic Comparison</a:t>
            </a:r>
            <a:r>
              <a:rPr lang="en-US" dirty="0"/>
              <a:t>: What are the comparative costs and efficiencies of hydrogen-based electrification versus direct electrification using solar PV and wind energy in Egypt? </a:t>
            </a:r>
          </a:p>
          <a:p>
            <a:pPr algn="just"/>
            <a:r>
              <a:rPr lang="en-US" b="1" dirty="0"/>
              <a:t>System Modeling with HOMER PRO</a:t>
            </a:r>
            <a:r>
              <a:rPr lang="en-US" dirty="0"/>
              <a:t>: How do simulations of hydrogen-based and direct electrification systems, conducted using HOMER Pro, </a:t>
            </a:r>
            <a:r>
              <a:rPr lang="en-US" dirty="0" err="1"/>
              <a:t>differ?What</a:t>
            </a:r>
            <a:r>
              <a:rPr lang="en-US" dirty="0"/>
              <a:t> is the long-term feasibility of both systems and how scalable are they? What are the challenges to scaling hydrogen-based electrification. </a:t>
            </a:r>
          </a:p>
          <a:p>
            <a:pPr algn="just"/>
            <a:r>
              <a:rPr lang="en-US" b="1" dirty="0"/>
              <a:t>Policy Implications</a:t>
            </a:r>
            <a:r>
              <a:rPr lang="en-US" dirty="0"/>
              <a:t>: What policy recommendations can be derived from the comparative analysis to support Egypt's renewable energy strategy? </a:t>
            </a:r>
          </a:p>
          <a:p>
            <a:endParaRPr lang="de-DE" sz="1800" dirty="0"/>
          </a:p>
        </p:txBody>
      </p:sp>
      <p:sp>
        <p:nvSpPr>
          <p:cNvPr id="4" name="Slide Number Placeholder 3">
            <a:extLst>
              <a:ext uri="{FF2B5EF4-FFF2-40B4-BE49-F238E27FC236}">
                <a16:creationId xmlns:a16="http://schemas.microsoft.com/office/drawing/2014/main" id="{3DC7A038-4E63-0696-835B-98B6CD72DDF6}"/>
              </a:ext>
            </a:extLst>
          </p:cNvPr>
          <p:cNvSpPr>
            <a:spLocks noGrp="1"/>
          </p:cNvSpPr>
          <p:nvPr>
            <p:ph type="sldNum" sz="quarter" idx="12"/>
          </p:nvPr>
        </p:nvSpPr>
        <p:spPr/>
        <p:txBody>
          <a:bodyPr/>
          <a:lstStyle/>
          <a:p>
            <a:fld id="{FB9C47C6-2ED8-4541-9D9E-EE1FF266620F}" type="slidenum">
              <a:rPr lang="ru-RU" smtClean="0"/>
              <a:pPr/>
              <a:t>5</a:t>
            </a:fld>
            <a:endParaRPr lang="ru-RU"/>
          </a:p>
        </p:txBody>
      </p:sp>
      <p:cxnSp>
        <p:nvCxnSpPr>
          <p:cNvPr id="6" name="Straight Connector 5">
            <a:extLst>
              <a:ext uri="{FF2B5EF4-FFF2-40B4-BE49-F238E27FC236}">
                <a16:creationId xmlns:a16="http://schemas.microsoft.com/office/drawing/2014/main" id="{FAC50CA6-DAA6-2E2A-DD2D-189BAD3BA423}"/>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70F16C55-CEA1-F3E7-1479-9C0AA48A3F06}"/>
              </a:ext>
            </a:extLst>
          </p:cNvPr>
          <p:cNvPicPr>
            <a:picLocks noChangeAspect="1"/>
          </p:cNvPicPr>
          <p:nvPr/>
        </p:nvPicPr>
        <p:blipFill>
          <a:blip r:embed="rId3"/>
          <a:stretch>
            <a:fillRect/>
          </a:stretch>
        </p:blipFill>
        <p:spPr>
          <a:xfrm>
            <a:off x="6954205" y="162316"/>
            <a:ext cx="1750234" cy="804162"/>
          </a:xfrm>
          <a:prstGeom prst="rect">
            <a:avLst/>
          </a:prstGeom>
        </p:spPr>
      </p:pic>
    </p:spTree>
    <p:extLst>
      <p:ext uri="{BB962C8B-B14F-4D97-AF65-F5344CB8AC3E}">
        <p14:creationId xmlns:p14="http://schemas.microsoft.com/office/powerpoint/2010/main" val="60382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BE80D6-F9AA-0E89-9208-009E7F45A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8FA4FB-D8F5-253A-E21E-1749007770B3}"/>
              </a:ext>
            </a:extLst>
          </p:cNvPr>
          <p:cNvSpPr>
            <a:spLocks noGrp="1"/>
          </p:cNvSpPr>
          <p:nvPr>
            <p:ph type="title"/>
          </p:nvPr>
        </p:nvSpPr>
        <p:spPr>
          <a:xfrm>
            <a:off x="186815" y="333139"/>
            <a:ext cx="4352474" cy="424732"/>
          </a:xfrm>
        </p:spPr>
        <p:txBody>
          <a:bodyPr/>
          <a:lstStyle/>
          <a:p>
            <a:r>
              <a:rPr lang="de-DE" b="1" dirty="0"/>
              <a:t>Egypt‘s current energy context </a:t>
            </a:r>
            <a:endParaRPr lang="en-GB" b="1"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C70529C-090D-3C36-AF73-B44413757FCD}"/>
                  </a:ext>
                </a:extLst>
              </p:cNvPr>
              <p:cNvSpPr>
                <a:spLocks noGrp="1"/>
              </p:cNvSpPr>
              <p:nvPr>
                <p:ph idx="1"/>
              </p:nvPr>
            </p:nvSpPr>
            <p:spPr>
              <a:xfrm>
                <a:off x="407733" y="3986889"/>
                <a:ext cx="8328534" cy="2271110"/>
              </a:xfrm>
            </p:spPr>
            <p:txBody>
              <a:bodyPr>
                <a:noAutofit/>
              </a:bodyPr>
              <a:lstStyle/>
              <a:p>
                <a:r>
                  <a:rPr lang="en-US" dirty="0"/>
                  <a:t>Currently, Egypt is largely depended on fossil fuels to fulfill its energy demand with Natural Gas being the largest source of energy in 2022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52%</m:t>
                        </m:r>
                      </m:e>
                      <m:sup>
                        <m:r>
                          <a:rPr lang="en-US" b="0" i="1" smtClean="0">
                            <a:latin typeface="Cambria Math" panose="02040503050406030204" pitchFamily="18" charset="0"/>
                          </a:rPr>
                          <m:t>3</m:t>
                        </m:r>
                      </m:sup>
                    </m:sSup>
                  </m:oMath>
                </a14:m>
                <a:r>
                  <a:rPr lang="en-US" dirty="0"/>
                  <a:t>. </a:t>
                </a:r>
              </a:p>
              <a:p>
                <a:r>
                  <a:rPr lang="en-US" b="1" dirty="0"/>
                  <a:t>RES share in domestic energy production stood at only 6% in 2022.</a:t>
                </a:r>
              </a:p>
            </p:txBody>
          </p:sp>
        </mc:Choice>
        <mc:Fallback>
          <p:sp>
            <p:nvSpPr>
              <p:cNvPr id="3" name="Content Placeholder 2">
                <a:extLst>
                  <a:ext uri="{FF2B5EF4-FFF2-40B4-BE49-F238E27FC236}">
                    <a16:creationId xmlns:a16="http://schemas.microsoft.com/office/drawing/2014/main" id="{1C70529C-090D-3C36-AF73-B44413757FCD}"/>
                  </a:ext>
                </a:extLst>
              </p:cNvPr>
              <p:cNvSpPr>
                <a:spLocks noGrp="1" noRot="1" noChangeAspect="1" noMove="1" noResize="1" noEditPoints="1" noAdjustHandles="1" noChangeArrowheads="1" noChangeShapeType="1" noTextEdit="1"/>
              </p:cNvSpPr>
              <p:nvPr>
                <p:ph idx="1"/>
              </p:nvPr>
            </p:nvSpPr>
            <p:spPr>
              <a:xfrm>
                <a:off x="407733" y="3986889"/>
                <a:ext cx="8328534" cy="2271110"/>
              </a:xfrm>
              <a:blipFill>
                <a:blip r:embed="rId3"/>
                <a:stretch>
                  <a:fillRect l="-659" t="-268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9E661FA-29BB-99B0-4ED9-5B790D5593C3}"/>
              </a:ext>
            </a:extLst>
          </p:cNvPr>
          <p:cNvSpPr>
            <a:spLocks noGrp="1"/>
          </p:cNvSpPr>
          <p:nvPr>
            <p:ph type="sldNum" sz="quarter" idx="12"/>
          </p:nvPr>
        </p:nvSpPr>
        <p:spPr/>
        <p:txBody>
          <a:bodyPr/>
          <a:lstStyle/>
          <a:p>
            <a:fld id="{FB9C47C6-2ED8-4541-9D9E-EE1FF266620F}" type="slidenum">
              <a:rPr lang="ru-RU" smtClean="0"/>
              <a:pPr/>
              <a:t>6</a:t>
            </a:fld>
            <a:endParaRPr lang="ru-RU"/>
          </a:p>
        </p:txBody>
      </p:sp>
      <p:cxnSp>
        <p:nvCxnSpPr>
          <p:cNvPr id="6" name="Straight Connector 5">
            <a:extLst>
              <a:ext uri="{FF2B5EF4-FFF2-40B4-BE49-F238E27FC236}">
                <a16:creationId xmlns:a16="http://schemas.microsoft.com/office/drawing/2014/main" id="{3D69AD04-4294-C696-91C6-A8848A4A4F67}"/>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81669341-3F37-46DC-16BD-C95B41D15605}"/>
              </a:ext>
            </a:extLst>
          </p:cNvPr>
          <p:cNvPicPr>
            <a:picLocks noChangeAspect="1"/>
          </p:cNvPicPr>
          <p:nvPr/>
        </p:nvPicPr>
        <p:blipFill>
          <a:blip r:embed="rId4"/>
          <a:srcRect l="4326" t="8912" r="4590" b="18246"/>
          <a:stretch>
            <a:fillRect/>
          </a:stretch>
        </p:blipFill>
        <p:spPr>
          <a:xfrm>
            <a:off x="373048" y="1603592"/>
            <a:ext cx="7350081" cy="2156414"/>
          </a:xfrm>
          <a:prstGeom prst="rect">
            <a:avLst/>
          </a:prstGeom>
        </p:spPr>
      </p:pic>
      <p:pic>
        <p:nvPicPr>
          <p:cNvPr id="5" name="Picture 4">
            <a:extLst>
              <a:ext uri="{FF2B5EF4-FFF2-40B4-BE49-F238E27FC236}">
                <a16:creationId xmlns:a16="http://schemas.microsoft.com/office/drawing/2014/main" id="{4DF3D790-B61E-A855-3906-46258E1FEF02}"/>
              </a:ext>
            </a:extLst>
          </p:cNvPr>
          <p:cNvPicPr>
            <a:picLocks noChangeAspect="1"/>
          </p:cNvPicPr>
          <p:nvPr/>
        </p:nvPicPr>
        <p:blipFill>
          <a:blip r:embed="rId5"/>
          <a:stretch>
            <a:fillRect/>
          </a:stretch>
        </p:blipFill>
        <p:spPr>
          <a:xfrm>
            <a:off x="6801458" y="164298"/>
            <a:ext cx="1758862" cy="808126"/>
          </a:xfrm>
          <a:prstGeom prst="rect">
            <a:avLst/>
          </a:prstGeom>
        </p:spPr>
      </p:pic>
    </p:spTree>
    <p:extLst>
      <p:ext uri="{BB962C8B-B14F-4D97-AF65-F5344CB8AC3E}">
        <p14:creationId xmlns:p14="http://schemas.microsoft.com/office/powerpoint/2010/main" val="291399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DA46D9F-521E-FFBD-523B-F873FDBA44C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2A2335-624E-66E9-C2AB-9938CBF68405}"/>
              </a:ext>
            </a:extLst>
          </p:cNvPr>
          <p:cNvSpPr>
            <a:spLocks noGrp="1"/>
          </p:cNvSpPr>
          <p:nvPr>
            <p:ph type="sldNum" sz="quarter" idx="12"/>
          </p:nvPr>
        </p:nvSpPr>
        <p:spPr/>
        <p:txBody>
          <a:bodyPr/>
          <a:lstStyle/>
          <a:p>
            <a:fld id="{FB9C47C6-2ED8-4541-9D9E-EE1FF266620F}" type="slidenum">
              <a:rPr lang="ru-RU" smtClean="0"/>
              <a:pPr/>
              <a:t>7</a:t>
            </a:fld>
            <a:endParaRPr lang="ru-RU"/>
          </a:p>
        </p:txBody>
      </p:sp>
      <p:cxnSp>
        <p:nvCxnSpPr>
          <p:cNvPr id="7" name="Straight Connector 6">
            <a:extLst>
              <a:ext uri="{FF2B5EF4-FFF2-40B4-BE49-F238E27FC236}">
                <a16:creationId xmlns:a16="http://schemas.microsoft.com/office/drawing/2014/main" id="{33C19F18-A763-08FE-8C11-4BBF13E5BB06}"/>
              </a:ext>
            </a:extLst>
          </p:cNvPr>
          <p:cNvCxnSpPr>
            <a:cxnSpLocks/>
          </p:cNvCxnSpPr>
          <p:nvPr/>
        </p:nvCxnSpPr>
        <p:spPr>
          <a:xfrm>
            <a:off x="124758" y="87291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sp>
        <p:nvSpPr>
          <p:cNvPr id="10" name="Title 1">
            <a:extLst>
              <a:ext uri="{FF2B5EF4-FFF2-40B4-BE49-F238E27FC236}">
                <a16:creationId xmlns:a16="http://schemas.microsoft.com/office/drawing/2014/main" id="{6F426F8F-48DA-2728-9B97-4E95188AB71E}"/>
              </a:ext>
            </a:extLst>
          </p:cNvPr>
          <p:cNvSpPr txBox="1">
            <a:spLocks/>
          </p:cNvSpPr>
          <p:nvPr/>
        </p:nvSpPr>
        <p:spPr>
          <a:xfrm>
            <a:off x="186816" y="361007"/>
            <a:ext cx="4666662" cy="424732"/>
          </a:xfrm>
          <a:prstGeom prst="rect">
            <a:avLst/>
          </a:prstGeom>
          <a:noFill/>
          <a:ln cmpd="sng">
            <a:noFill/>
          </a:ln>
        </p:spPr>
        <p:txBody>
          <a:bodyPr vert="horz" wrap="none" lIns="91440" tIns="45720" rIns="91440" bIns="45720" rtlCol="0" anchor="ctr">
            <a:spAutoFit/>
          </a:bodyPr>
          <a:lstStyle>
            <a:lvl1pPr algn="l" defTabSz="914400" rtl="0" eaLnBrk="1" latinLnBrk="0" hangingPunct="1">
              <a:lnSpc>
                <a:spcPct val="90000"/>
              </a:lnSpc>
              <a:spcBef>
                <a:spcPct val="0"/>
              </a:spcBef>
              <a:buNone/>
              <a:defRPr sz="2400" u="none" kern="1200">
                <a:solidFill>
                  <a:srgbClr val="C00000"/>
                </a:solidFill>
                <a:latin typeface="+mj-lt"/>
                <a:ea typeface="+mj-ea"/>
                <a:cs typeface="+mj-cs"/>
              </a:defRPr>
            </a:lvl1pPr>
          </a:lstStyle>
          <a:p>
            <a:r>
              <a:rPr lang="de-DE" b="1" dirty="0"/>
              <a:t>Solar and wind potential in Egypt </a:t>
            </a:r>
            <a:endParaRPr lang="en-GB" b="1" dirty="0"/>
          </a:p>
        </p:txBody>
      </p:sp>
      <p:sp>
        <p:nvSpPr>
          <p:cNvPr id="11" name="Content Placeholder 2">
            <a:extLst>
              <a:ext uri="{FF2B5EF4-FFF2-40B4-BE49-F238E27FC236}">
                <a16:creationId xmlns:a16="http://schemas.microsoft.com/office/drawing/2014/main" id="{C4696FD5-70E8-6F42-A439-3C33C3956035}"/>
              </a:ext>
            </a:extLst>
          </p:cNvPr>
          <p:cNvSpPr txBox="1">
            <a:spLocks/>
          </p:cNvSpPr>
          <p:nvPr/>
        </p:nvSpPr>
        <p:spPr>
          <a:xfrm>
            <a:off x="1" y="1194234"/>
            <a:ext cx="8328534" cy="830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D2A3342E-F37C-742A-8D5C-E51262BBAA5A}"/>
                  </a:ext>
                </a:extLst>
              </p:cNvPr>
              <p:cNvSpPr txBox="1"/>
              <p:nvPr/>
            </p:nvSpPr>
            <p:spPr>
              <a:xfrm>
                <a:off x="186816" y="1190289"/>
                <a:ext cx="8564412" cy="4783297"/>
              </a:xfrm>
              <a:prstGeom prst="rect">
                <a:avLst/>
              </a:prstGeom>
              <a:noFill/>
            </p:spPr>
            <p:txBody>
              <a:bodyPr wrap="square">
                <a:spAutoFit/>
              </a:bodyPr>
              <a:lstStyle/>
              <a:p>
                <a:pPr marL="285750" indent="-285750" algn="just">
                  <a:buFont typeface="Arial" panose="020B0604020202020204" pitchFamily="34" charset="0"/>
                  <a:buChar char="•"/>
                </a:pPr>
                <a:r>
                  <a:rPr lang="en-US" sz="2000" dirty="0"/>
                  <a:t>Egypt has a high potential for wind and solar energy with magnitudes </a:t>
                </a:r>
                <a:r>
                  <a:rPr lang="en-US" sz="2000" b="1" dirty="0"/>
                  <a:t>of 4-10 m/s wind speed and 1,900-2,200 W/m2 solar irradiance, and is surrounded by 2,450 km of coastline</a:t>
                </a:r>
                <a:r>
                  <a:rPr lang="en-US" sz="2000" dirty="0"/>
                  <a:t>-providing it good access to water and port facilities. It has the highest daily typical irradiance values in North Africa, averaging from 2000-3200 kWh/m2/y with an average sunshine of 9-11 h/d</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m:t>
                        </m:r>
                      </m:e>
                      <m:sup>
                        <m:r>
                          <a:rPr lang="en-US" sz="2000" b="0" i="1" smtClean="0">
                            <a:latin typeface="Cambria Math" panose="02040503050406030204" pitchFamily="18" charset="0"/>
                          </a:rPr>
                          <m:t>4</m:t>
                        </m:r>
                      </m:sup>
                    </m:sSup>
                  </m:oMath>
                </a14:m>
                <a:r>
                  <a:rPr lang="en-US" sz="2000" dirty="0"/>
                  <a:t> </a:t>
                </a:r>
              </a:p>
              <a:p>
                <a:pPr algn="just"/>
                <a:endParaRPr lang="en-US" sz="2000" dirty="0"/>
              </a:p>
              <a:p>
                <a:pPr marL="285750" indent="-285750" algn="just">
                  <a:buFont typeface="Arial" panose="020B0604020202020204" pitchFamily="34" charset="0"/>
                  <a:buChar char="•"/>
                </a:pPr>
                <a:r>
                  <a:rPr lang="en-US" sz="2000" dirty="0"/>
                  <a:t>In 2020, solar energy in Egypt accounted only for 1.9% of the produced electricity, making it the country’s second-highest renewable energy source. </a:t>
                </a:r>
                <a:r>
                  <a:rPr lang="en-US" sz="2000" b="1" dirty="0"/>
                  <a:t>Egypt is the second-highest solar energy generator in Africa after South Africa, whilst it is the thirty-first worldwide. </a:t>
                </a:r>
              </a:p>
              <a:p>
                <a:pPr algn="just"/>
                <a:endParaRPr lang="en-US" sz="2000" b="1" dirty="0"/>
              </a:p>
              <a:p>
                <a:pPr marL="285750" indent="-285750" algn="just">
                  <a:buFont typeface="Arial" panose="020B0604020202020204" pitchFamily="34" charset="0"/>
                  <a:buChar char="•"/>
                </a:pPr>
                <a:r>
                  <a:rPr lang="en-US" sz="2000" dirty="0"/>
                  <a:t>The utilized RES in Egypt are not yet comparable to the existing potential, where Egypt’s geography, temperature, and wind speeds have placed the country in an ideal position for producing energy via renewable sources. It has a huge potential to deploy more renewable energy in the energy mix.</a:t>
                </a:r>
              </a:p>
            </p:txBody>
          </p:sp>
        </mc:Choice>
        <mc:Fallback>
          <p:sp>
            <p:nvSpPr>
              <p:cNvPr id="14" name="TextBox 13">
                <a:extLst>
                  <a:ext uri="{FF2B5EF4-FFF2-40B4-BE49-F238E27FC236}">
                    <a16:creationId xmlns:a16="http://schemas.microsoft.com/office/drawing/2014/main" id="{D2A3342E-F37C-742A-8D5C-E51262BBAA5A}"/>
                  </a:ext>
                </a:extLst>
              </p:cNvPr>
              <p:cNvSpPr txBox="1">
                <a:spLocks noRot="1" noChangeAspect="1" noMove="1" noResize="1" noEditPoints="1" noAdjustHandles="1" noChangeArrowheads="1" noChangeShapeType="1" noTextEdit="1"/>
              </p:cNvSpPr>
              <p:nvPr/>
            </p:nvSpPr>
            <p:spPr>
              <a:xfrm>
                <a:off x="186816" y="1190289"/>
                <a:ext cx="8564412" cy="4783297"/>
              </a:xfrm>
              <a:prstGeom prst="rect">
                <a:avLst/>
              </a:prstGeom>
              <a:blipFill>
                <a:blip r:embed="rId3"/>
                <a:stretch>
                  <a:fillRect l="-641" t="-637" r="-71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5ACE090-D166-9090-7C58-F3833A58CA0F}"/>
              </a:ext>
            </a:extLst>
          </p:cNvPr>
          <p:cNvSpPr txBox="1"/>
          <p:nvPr/>
        </p:nvSpPr>
        <p:spPr>
          <a:xfrm>
            <a:off x="305893" y="6377033"/>
            <a:ext cx="3102964" cy="369332"/>
          </a:xfrm>
          <a:prstGeom prst="rect">
            <a:avLst/>
          </a:prstGeom>
          <a:noFill/>
        </p:spPr>
        <p:txBody>
          <a:bodyPr wrap="square" rtlCol="0">
            <a:spAutoFit/>
          </a:bodyPr>
          <a:lstStyle/>
          <a:p>
            <a:r>
              <a:rPr lang="en-US" sz="900" dirty="0">
                <a:highlight>
                  <a:srgbClr val="FFFFFF"/>
                </a:highlight>
                <a:ea typeface="Arial" panose="020B0604020202020204" pitchFamily="34" charset="0"/>
              </a:rPr>
              <a:t>4. </a:t>
            </a:r>
            <a:r>
              <a:rPr lang="en-US" sz="900" dirty="0">
                <a:solidFill>
                  <a:srgbClr val="222222"/>
                </a:solidFill>
                <a:highlight>
                  <a:srgbClr val="FFFFFF"/>
                </a:highlight>
                <a:ea typeface="Arial" panose="020B0604020202020204" pitchFamily="34" charset="0"/>
              </a:rPr>
              <a:t>CSR portal: Govt of India </a:t>
            </a:r>
          </a:p>
          <a:p>
            <a:endParaRPr lang="en-US" sz="900" dirty="0"/>
          </a:p>
        </p:txBody>
      </p:sp>
      <p:pic>
        <p:nvPicPr>
          <p:cNvPr id="2" name="Picture 1">
            <a:extLst>
              <a:ext uri="{FF2B5EF4-FFF2-40B4-BE49-F238E27FC236}">
                <a16:creationId xmlns:a16="http://schemas.microsoft.com/office/drawing/2014/main" id="{EB298C46-E703-3C77-58D7-88CC0F8AB539}"/>
              </a:ext>
            </a:extLst>
          </p:cNvPr>
          <p:cNvPicPr>
            <a:picLocks noChangeAspect="1"/>
          </p:cNvPicPr>
          <p:nvPr/>
        </p:nvPicPr>
        <p:blipFill>
          <a:blip r:embed="rId4"/>
          <a:stretch>
            <a:fillRect/>
          </a:stretch>
        </p:blipFill>
        <p:spPr>
          <a:xfrm>
            <a:off x="6487418" y="216632"/>
            <a:ext cx="2027932" cy="931753"/>
          </a:xfrm>
          <a:prstGeom prst="rect">
            <a:avLst/>
          </a:prstGeom>
        </p:spPr>
      </p:pic>
    </p:spTree>
    <p:extLst>
      <p:ext uri="{BB962C8B-B14F-4D97-AF65-F5344CB8AC3E}">
        <p14:creationId xmlns:p14="http://schemas.microsoft.com/office/powerpoint/2010/main" val="67071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9160324-9EF8-5D35-F50A-B929E7ED7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1E151E-2607-C5B3-BE95-3E0BEA5128DD}"/>
              </a:ext>
            </a:extLst>
          </p:cNvPr>
          <p:cNvSpPr>
            <a:spLocks noGrp="1"/>
          </p:cNvSpPr>
          <p:nvPr>
            <p:ph type="title"/>
          </p:nvPr>
        </p:nvSpPr>
        <p:spPr>
          <a:xfrm>
            <a:off x="186815" y="333139"/>
            <a:ext cx="3621504" cy="424732"/>
          </a:xfrm>
        </p:spPr>
        <p:txBody>
          <a:bodyPr/>
          <a:lstStyle/>
          <a:p>
            <a:r>
              <a:rPr lang="de-DE" b="1" dirty="0"/>
              <a:t>Green hydrogen in Egypt  </a:t>
            </a:r>
            <a:endParaRPr lang="en-GB" b="1"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6901385-F94D-A754-C155-8B0472D4E178}"/>
                  </a:ext>
                </a:extLst>
              </p:cNvPr>
              <p:cNvSpPr>
                <a:spLocks noGrp="1"/>
              </p:cNvSpPr>
              <p:nvPr>
                <p:ph idx="1"/>
              </p:nvPr>
            </p:nvSpPr>
            <p:spPr>
              <a:xfrm>
                <a:off x="186815" y="1157890"/>
                <a:ext cx="8673406" cy="1666753"/>
              </a:xfrm>
            </p:spPr>
            <p:txBody>
              <a:bodyPr>
                <a:noAutofit/>
              </a:bodyPr>
              <a:lstStyle/>
              <a:p>
                <a:pPr algn="just"/>
                <a:r>
                  <a:rPr lang="en-US" dirty="0"/>
                  <a:t>Egypt is advancing its position in green hydrogen production by leveraging its abundant renewable energy resources. Projections indicate that Egypt could produce green hydrogen at a cost of $2.68 per kilogram by 2025, decreasing to $1.70 per kilogram by 2050</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5</m:t>
                        </m:r>
                      </m:sup>
                    </m:sSup>
                  </m:oMath>
                </a14:m>
                <a:r>
                  <a:rPr lang="en-US" dirty="0"/>
                  <a:t> </a:t>
                </a:r>
              </a:p>
              <a:p>
                <a:pPr algn="just"/>
                <a:r>
                  <a:rPr lang="en-US" dirty="0"/>
                  <a:t>The </a:t>
                </a:r>
                <a:r>
                  <a:rPr lang="en-US" b="1" dirty="0"/>
                  <a:t>SCZONE </a:t>
                </a:r>
                <a:r>
                  <a:rPr lang="en-US" dirty="0"/>
                  <a:t>has been designated as a central hub for this development. Notably, Scatec has signed agreements to develop a facility in the zone, aiming to produce one million tons of green ammonia annually, with potential expansion to three million tons. </a:t>
                </a:r>
              </a:p>
              <a:p>
                <a:pPr algn="just"/>
                <a:r>
                  <a:rPr lang="en-US" b="1" dirty="0"/>
                  <a:t>Egypt's National Green Hydrogen Strategy, unveiled in November 2023 aims to capture 5% to 8% of the global green hydrogen market, reduce carbon emissions by 40 million metric tons annually by 2040, and create approximately 100,000 jobs</a:t>
                </a:r>
                <a:r>
                  <a:rPr lang="en-US" dirty="0"/>
                  <a:t>. To achieve these goals, Egypt plans to install 27 GW of </a:t>
                </a:r>
                <a:r>
                  <a:rPr lang="en-US" dirty="0" err="1"/>
                  <a:t>electrolyzer</a:t>
                </a:r>
                <a:r>
                  <a:rPr lang="en-US" dirty="0"/>
                  <a:t> capacity by 2030, supported by 41 GW of renewable energy sources.</a:t>
                </a:r>
                <a:endParaRPr lang="en-US" sz="2400" dirty="0"/>
              </a:p>
            </p:txBody>
          </p:sp>
        </mc:Choice>
        <mc:Fallback>
          <p:sp>
            <p:nvSpPr>
              <p:cNvPr id="3" name="Content Placeholder 2">
                <a:extLst>
                  <a:ext uri="{FF2B5EF4-FFF2-40B4-BE49-F238E27FC236}">
                    <a16:creationId xmlns:a16="http://schemas.microsoft.com/office/drawing/2014/main" id="{E6901385-F94D-A754-C155-8B0472D4E178}"/>
                  </a:ext>
                </a:extLst>
              </p:cNvPr>
              <p:cNvSpPr>
                <a:spLocks noGrp="1" noRot="1" noChangeAspect="1" noMove="1" noResize="1" noEditPoints="1" noAdjustHandles="1" noChangeArrowheads="1" noChangeShapeType="1" noTextEdit="1"/>
              </p:cNvSpPr>
              <p:nvPr>
                <p:ph idx="1"/>
              </p:nvPr>
            </p:nvSpPr>
            <p:spPr>
              <a:xfrm>
                <a:off x="186815" y="1157890"/>
                <a:ext cx="8673406" cy="1666753"/>
              </a:xfrm>
              <a:blipFill>
                <a:blip r:embed="rId3"/>
                <a:stretch>
                  <a:fillRect l="-633" t="-4029" r="-774" b="-15824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8A8F5C1-A452-A2C2-0717-E0DDC20C7118}"/>
              </a:ext>
            </a:extLst>
          </p:cNvPr>
          <p:cNvSpPr>
            <a:spLocks noGrp="1"/>
          </p:cNvSpPr>
          <p:nvPr>
            <p:ph type="sldNum" sz="quarter" idx="12"/>
          </p:nvPr>
        </p:nvSpPr>
        <p:spPr/>
        <p:txBody>
          <a:bodyPr/>
          <a:lstStyle/>
          <a:p>
            <a:fld id="{FB9C47C6-2ED8-4541-9D9E-EE1FF266620F}" type="slidenum">
              <a:rPr lang="ru-RU" smtClean="0"/>
              <a:pPr/>
              <a:t>8</a:t>
            </a:fld>
            <a:endParaRPr lang="ru-RU"/>
          </a:p>
        </p:txBody>
      </p:sp>
      <p:cxnSp>
        <p:nvCxnSpPr>
          <p:cNvPr id="6" name="Straight Connector 5">
            <a:extLst>
              <a:ext uri="{FF2B5EF4-FFF2-40B4-BE49-F238E27FC236}">
                <a16:creationId xmlns:a16="http://schemas.microsoft.com/office/drawing/2014/main" id="{0BDFD463-0A4E-B420-34D4-3106380D4EEF}"/>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3D67C89-CA24-4AA2-E43B-A0412DE25699}"/>
              </a:ext>
            </a:extLst>
          </p:cNvPr>
          <p:cNvPicPr>
            <a:picLocks noChangeAspect="1"/>
          </p:cNvPicPr>
          <p:nvPr/>
        </p:nvPicPr>
        <p:blipFill>
          <a:blip r:embed="rId4"/>
          <a:stretch>
            <a:fillRect/>
          </a:stretch>
        </p:blipFill>
        <p:spPr>
          <a:xfrm>
            <a:off x="6804303" y="184968"/>
            <a:ext cx="1928028" cy="885851"/>
          </a:xfrm>
          <a:prstGeom prst="rect">
            <a:avLst/>
          </a:prstGeom>
        </p:spPr>
      </p:pic>
    </p:spTree>
    <p:extLst>
      <p:ext uri="{BB962C8B-B14F-4D97-AF65-F5344CB8AC3E}">
        <p14:creationId xmlns:p14="http://schemas.microsoft.com/office/powerpoint/2010/main" val="3279606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FF0018-82F2-3B17-856A-5C763A821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49999-1845-BA11-6D4A-3CA456C41FFB}"/>
              </a:ext>
            </a:extLst>
          </p:cNvPr>
          <p:cNvSpPr>
            <a:spLocks noGrp="1"/>
          </p:cNvSpPr>
          <p:nvPr>
            <p:ph type="title"/>
          </p:nvPr>
        </p:nvSpPr>
        <p:spPr>
          <a:xfrm>
            <a:off x="186815" y="333139"/>
            <a:ext cx="2164375" cy="424732"/>
          </a:xfrm>
        </p:spPr>
        <p:txBody>
          <a:bodyPr/>
          <a:lstStyle/>
          <a:p>
            <a:r>
              <a:rPr lang="de-DE" b="1" dirty="0"/>
              <a:t>Methodology   </a:t>
            </a:r>
            <a:endParaRPr lang="en-GB" b="1" dirty="0"/>
          </a:p>
        </p:txBody>
      </p:sp>
      <p:sp>
        <p:nvSpPr>
          <p:cNvPr id="4" name="Slide Number Placeholder 3">
            <a:extLst>
              <a:ext uri="{FF2B5EF4-FFF2-40B4-BE49-F238E27FC236}">
                <a16:creationId xmlns:a16="http://schemas.microsoft.com/office/drawing/2014/main" id="{E3602876-CB62-F187-67D8-E3D1E9550292}"/>
              </a:ext>
            </a:extLst>
          </p:cNvPr>
          <p:cNvSpPr>
            <a:spLocks noGrp="1"/>
          </p:cNvSpPr>
          <p:nvPr>
            <p:ph type="sldNum" sz="quarter" idx="12"/>
          </p:nvPr>
        </p:nvSpPr>
        <p:spPr/>
        <p:txBody>
          <a:bodyPr/>
          <a:lstStyle/>
          <a:p>
            <a:fld id="{FB9C47C6-2ED8-4541-9D9E-EE1FF266620F}" type="slidenum">
              <a:rPr lang="ru-RU" smtClean="0"/>
              <a:pPr/>
              <a:t>9</a:t>
            </a:fld>
            <a:endParaRPr lang="ru-RU"/>
          </a:p>
        </p:txBody>
      </p:sp>
      <p:cxnSp>
        <p:nvCxnSpPr>
          <p:cNvPr id="6" name="Straight Connector 5">
            <a:extLst>
              <a:ext uri="{FF2B5EF4-FFF2-40B4-BE49-F238E27FC236}">
                <a16:creationId xmlns:a16="http://schemas.microsoft.com/office/drawing/2014/main" id="{1ED5DA1E-E4C9-064C-F67B-5D5143847EC8}"/>
              </a:ext>
            </a:extLst>
          </p:cNvPr>
          <p:cNvCxnSpPr>
            <a:cxnSpLocks/>
          </p:cNvCxnSpPr>
          <p:nvPr/>
        </p:nvCxnSpPr>
        <p:spPr>
          <a:xfrm>
            <a:off x="97342" y="795466"/>
            <a:ext cx="8328535" cy="0"/>
          </a:xfrm>
          <a:prstGeom prst="line">
            <a:avLst/>
          </a:prstGeom>
          <a:ln w="34925">
            <a:solidFill>
              <a:srgbClr val="CA4444"/>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3A700750-0AE7-BE03-AE26-DD89465FB02D}"/>
              </a:ext>
            </a:extLst>
          </p:cNvPr>
          <p:cNvSpPr txBox="1">
            <a:spLocks/>
          </p:cNvSpPr>
          <p:nvPr/>
        </p:nvSpPr>
        <p:spPr>
          <a:xfrm>
            <a:off x="97342" y="2595623"/>
            <a:ext cx="4251242" cy="16667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rgbClr val="C00000"/>
              </a:solidFill>
              <a:ea typeface="Arial" panose="020B0604020202020204" pitchFamily="34" charset="0"/>
            </a:endParaRPr>
          </a:p>
        </p:txBody>
      </p:sp>
      <p:sp>
        <p:nvSpPr>
          <p:cNvPr id="14" name="TextBox 13">
            <a:extLst>
              <a:ext uri="{FF2B5EF4-FFF2-40B4-BE49-F238E27FC236}">
                <a16:creationId xmlns:a16="http://schemas.microsoft.com/office/drawing/2014/main" id="{CBE58245-13CA-0974-3AA0-1FC315C7D301}"/>
              </a:ext>
            </a:extLst>
          </p:cNvPr>
          <p:cNvSpPr txBox="1"/>
          <p:nvPr/>
        </p:nvSpPr>
        <p:spPr>
          <a:xfrm>
            <a:off x="186815" y="1103586"/>
            <a:ext cx="8328535" cy="5632311"/>
          </a:xfrm>
          <a:prstGeom prst="rect">
            <a:avLst/>
          </a:prstGeom>
          <a:noFill/>
        </p:spPr>
        <p:txBody>
          <a:bodyPr wrap="square" rtlCol="0">
            <a:spAutoFit/>
          </a:bodyPr>
          <a:lstStyle/>
          <a:p>
            <a:pPr algn="just"/>
            <a:r>
              <a:rPr lang="en-US" sz="2000" dirty="0"/>
              <a:t>This study adopts a quantitative techno-economic analysis to compare hydrogen-based electrification and direct electrification using solar PV and wind energy in Egypt. The comparison is conducted using the HOMER PRO software, a hybrid energy system simulation tool, to assess technical, economic, and environmental performance indicators. </a:t>
            </a:r>
          </a:p>
          <a:p>
            <a:pPr algn="just"/>
            <a:r>
              <a:rPr lang="en-US" sz="2000" dirty="0"/>
              <a:t>Two system configurations are modeled: </a:t>
            </a:r>
          </a:p>
          <a:p>
            <a:pPr algn="just"/>
            <a:endParaRPr lang="en-US" sz="2000" dirty="0"/>
          </a:p>
          <a:p>
            <a:pPr algn="just"/>
            <a:r>
              <a:rPr lang="en-US" sz="2000" b="1" dirty="0"/>
              <a:t>Model 1: </a:t>
            </a:r>
            <a:r>
              <a:rPr lang="en-US" sz="2000" b="1" i="1" dirty="0">
                <a:solidFill>
                  <a:schemeClr val="bg2">
                    <a:lumMod val="25000"/>
                  </a:schemeClr>
                </a:solidFill>
              </a:rPr>
              <a:t>Direct Electrification (Solar PV + Wind + Battery+ converter+ electric load) </a:t>
            </a:r>
          </a:p>
          <a:p>
            <a:pPr algn="just"/>
            <a:r>
              <a:rPr lang="en-US" sz="2000" b="1" dirty="0"/>
              <a:t>Model 2: </a:t>
            </a:r>
            <a:r>
              <a:rPr lang="en-US" sz="2000" b="1" i="1" dirty="0">
                <a:solidFill>
                  <a:schemeClr val="bg2">
                    <a:lumMod val="25000"/>
                  </a:schemeClr>
                </a:solidFill>
              </a:rPr>
              <a:t>Hydrogen-Based Electrification (Solar PV + Wind + Battery + </a:t>
            </a:r>
            <a:r>
              <a:rPr lang="en-US" sz="2000" b="1" i="1" dirty="0" err="1">
                <a:solidFill>
                  <a:schemeClr val="bg2">
                    <a:lumMod val="25000"/>
                  </a:schemeClr>
                </a:solidFill>
              </a:rPr>
              <a:t>Electrolyzer</a:t>
            </a:r>
            <a:r>
              <a:rPr lang="en-US" sz="2000" b="1" i="1" dirty="0">
                <a:solidFill>
                  <a:schemeClr val="bg2">
                    <a:lumMod val="25000"/>
                  </a:schemeClr>
                </a:solidFill>
              </a:rPr>
              <a:t> + Hydrogen Storage + Hydrogen load) </a:t>
            </a:r>
          </a:p>
          <a:p>
            <a:pPr algn="just"/>
            <a:endParaRPr lang="en-US" sz="2000" dirty="0"/>
          </a:p>
          <a:p>
            <a:pPr algn="just"/>
            <a:r>
              <a:rPr lang="en-US" sz="2000" dirty="0"/>
              <a:t>Both systems are simulated under identical resources and load conditions for a fair comparison. </a:t>
            </a:r>
          </a:p>
          <a:p>
            <a:pPr algn="just"/>
            <a:endParaRPr lang="en-US" sz="2000" dirty="0"/>
          </a:p>
          <a:p>
            <a:pPr algn="just"/>
            <a:r>
              <a:rPr lang="en-US" sz="2000" b="1" dirty="0"/>
              <a:t>HOMER PRO was selected for this study due to its integrated capabilities in modeling hybrid renewable energy systems with hydrogen components. </a:t>
            </a:r>
          </a:p>
        </p:txBody>
      </p:sp>
      <p:pic>
        <p:nvPicPr>
          <p:cNvPr id="3" name="Picture 2">
            <a:extLst>
              <a:ext uri="{FF2B5EF4-FFF2-40B4-BE49-F238E27FC236}">
                <a16:creationId xmlns:a16="http://schemas.microsoft.com/office/drawing/2014/main" id="{9C055911-978E-10E0-73E4-86450941BAAB}"/>
              </a:ext>
            </a:extLst>
          </p:cNvPr>
          <p:cNvPicPr>
            <a:picLocks noChangeAspect="1"/>
          </p:cNvPicPr>
          <p:nvPr/>
        </p:nvPicPr>
        <p:blipFill>
          <a:blip r:embed="rId3"/>
          <a:stretch>
            <a:fillRect/>
          </a:stretch>
        </p:blipFill>
        <p:spPr>
          <a:xfrm>
            <a:off x="6687881" y="86197"/>
            <a:ext cx="1999338" cy="918615"/>
          </a:xfrm>
          <a:prstGeom prst="rect">
            <a:avLst/>
          </a:prstGeom>
        </p:spPr>
      </p:pic>
    </p:spTree>
    <p:extLst>
      <p:ext uri="{BB962C8B-B14F-4D97-AF65-F5344CB8AC3E}">
        <p14:creationId xmlns:p14="http://schemas.microsoft.com/office/powerpoint/2010/main" val="4148746669"/>
      </p:ext>
    </p:extLst>
  </p:cSld>
  <p:clrMapOvr>
    <a:masterClrMapping/>
  </p:clrMapOvr>
</p:sld>
</file>

<file path=ppt/theme/theme1.xml><?xml version="1.0" encoding="utf-8"?>
<a:theme xmlns:a="http://schemas.openxmlformats.org/drawingml/2006/main" name="1_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U presentation template" id="{AD9DD16A-AF04-6442-A2A1-2752783CD01B}" vid="{F26D8E14-58CD-244D-AC3A-945D0AF0E93B}"/>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EC29D3D9A6D648ABED0DBA26CC09E5" ma:contentTypeVersion="18" ma:contentTypeDescription="Create a new document." ma:contentTypeScope="" ma:versionID="06aa9264e3ee183d7861ec7c58257dda">
  <xsd:schema xmlns:xsd="http://www.w3.org/2001/XMLSchema" xmlns:xs="http://www.w3.org/2001/XMLSchema" xmlns:p="http://schemas.microsoft.com/office/2006/metadata/properties" xmlns:ns2="818d277c-ed2c-41d7-971f-a599b90385f4" xmlns:ns3="4df30cb3-ad06-42d7-8028-602761e52853" targetNamespace="http://schemas.microsoft.com/office/2006/metadata/properties" ma:root="true" ma:fieldsID="2ff983afd5f584e4b97245f32847e580" ns2:_="" ns3:_="">
    <xsd:import namespace="818d277c-ed2c-41d7-971f-a599b90385f4"/>
    <xsd:import namespace="4df30cb3-ad06-42d7-8028-602761e528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8d277c-ed2c-41d7-971f-a599b90385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cb96317-d7ec-4e3d-b476-72e3aac0d48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f30cb3-ad06-42d7-8028-602761e5285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c4524e3-acac-4bce-afde-f120093e0b18}" ma:internalName="TaxCatchAll" ma:showField="CatchAllData" ma:web="4df30cb3-ad06-42d7-8028-602761e528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18d277c-ed2c-41d7-971f-a599b90385f4">
      <Terms xmlns="http://schemas.microsoft.com/office/infopath/2007/PartnerControls"/>
    </lcf76f155ced4ddcb4097134ff3c332f>
    <TaxCatchAll xmlns="4df30cb3-ad06-42d7-8028-602761e5285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D20C6B-258A-44C2-80FE-F588D983CEC0}">
  <ds:schemaRefs>
    <ds:schemaRef ds:uri="4df30cb3-ad06-42d7-8028-602761e52853"/>
    <ds:schemaRef ds:uri="818d277c-ed2c-41d7-971f-a599b90385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E7A21BF-6677-4356-B4C6-EE2BE0217D3F}">
  <ds:schemaRefs>
    <ds:schemaRef ds:uri="4df30cb3-ad06-42d7-8028-602761e52853"/>
    <ds:schemaRef ds:uri="818d277c-ed2c-41d7-971f-a599b90385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D1AE262-FB05-4C76-B2DB-D9772C8A71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plate>
  <TotalTime>1853</TotalTime>
  <Words>2609</Words>
  <Application>Microsoft Office PowerPoint</Application>
  <PresentationFormat>On-screen Show (4:3)</PresentationFormat>
  <Paragraphs>309</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 Math</vt:lpstr>
      <vt:lpstr>Corbel</vt:lpstr>
      <vt:lpstr>Times New Roman</vt:lpstr>
      <vt:lpstr>1_Office</vt:lpstr>
      <vt:lpstr>PowerPoint Presentation</vt:lpstr>
      <vt:lpstr>Introduction </vt:lpstr>
      <vt:lpstr>Problem Statement  </vt:lpstr>
      <vt:lpstr>Research objective </vt:lpstr>
      <vt:lpstr>Research Questions </vt:lpstr>
      <vt:lpstr>Egypt‘s current energy context </vt:lpstr>
      <vt:lpstr>PowerPoint Presentation</vt:lpstr>
      <vt:lpstr>Green hydrogen in Egypt  </vt:lpstr>
      <vt:lpstr>Methodology   </vt:lpstr>
      <vt:lpstr>Location for the study  </vt:lpstr>
      <vt:lpstr>Models and system configuration (1/2)  </vt:lpstr>
      <vt:lpstr>Models and system configuration (2/2)   </vt:lpstr>
      <vt:lpstr>Results</vt:lpstr>
      <vt:lpstr>Simulation Results Model 1: Direct Electrification   </vt:lpstr>
      <vt:lpstr>Simulation Results Model 1: Direct Electrification   </vt:lpstr>
      <vt:lpstr>Simulation Results Model 2: Hydrogen based electrification </vt:lpstr>
      <vt:lpstr>Simulation Results Model 2: Hydrogen based electrification </vt:lpstr>
      <vt:lpstr>Techno-economic evaluation </vt:lpstr>
      <vt:lpstr>Key metric summary and comparison of models </vt:lpstr>
      <vt:lpstr>Conclusion and policy recommendations </vt:lpstr>
      <vt:lpstr>References </vt:lpstr>
      <vt:lpstr>Thankyou!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Ina Rumiantseva</dc:creator>
  <cp:lastModifiedBy>Jain, Srishti GIZ</cp:lastModifiedBy>
  <cp:revision>56</cp:revision>
  <cp:lastPrinted>2021-10-27T07:37:59Z</cp:lastPrinted>
  <dcterms:created xsi:type="dcterms:W3CDTF">2020-09-01T19:20:29Z</dcterms:created>
  <dcterms:modified xsi:type="dcterms:W3CDTF">2026-03-26T08:53:59Z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0x0101005FEC29D3D9A6D648ABED0DBA26CC09E5</vt:lpwstr>
  </property>
  <property fmtid="{D5CDD505-2E9C-101B-9397-08002B2CF9AE}" pid="3" name="MediaServiceImageTags">
    <vt:lpwstr/>
  </property>
</Properties>
</file>